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handoutMasterIdLst>
    <p:handoutMasterId r:id="rId34"/>
  </p:handoutMasterIdLst>
  <p:sldIdLst>
    <p:sldId id="415" r:id="rId2"/>
    <p:sldId id="528" r:id="rId3"/>
    <p:sldId id="529" r:id="rId4"/>
    <p:sldId id="550" r:id="rId5"/>
    <p:sldId id="567" r:id="rId6"/>
    <p:sldId id="574" r:id="rId7"/>
    <p:sldId id="633" r:id="rId8"/>
    <p:sldId id="634" r:id="rId9"/>
    <p:sldId id="573" r:id="rId10"/>
    <p:sldId id="597" r:id="rId11"/>
    <p:sldId id="598" r:id="rId12"/>
    <p:sldId id="576" r:id="rId13"/>
    <p:sldId id="599" r:id="rId14"/>
    <p:sldId id="632" r:id="rId15"/>
    <p:sldId id="625" r:id="rId16"/>
    <p:sldId id="626" r:id="rId17"/>
    <p:sldId id="627" r:id="rId18"/>
    <p:sldId id="628" r:id="rId19"/>
    <p:sldId id="629" r:id="rId20"/>
    <p:sldId id="630" r:id="rId21"/>
    <p:sldId id="615" r:id="rId22"/>
    <p:sldId id="607" r:id="rId23"/>
    <p:sldId id="608" r:id="rId24"/>
    <p:sldId id="577" r:id="rId25"/>
    <p:sldId id="623" r:id="rId26"/>
    <p:sldId id="619" r:id="rId27"/>
    <p:sldId id="616" r:id="rId28"/>
    <p:sldId id="631" r:id="rId29"/>
    <p:sldId id="617" r:id="rId30"/>
    <p:sldId id="621" r:id="rId31"/>
    <p:sldId id="620" r:id="rId32"/>
  </p:sldIdLst>
  <p:sldSz cx="9144000" cy="6858000" type="screen4x3"/>
  <p:notesSz cx="7102475" cy="102314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0093"/>
    <a:srgbClr val="EC008C"/>
    <a:srgbClr val="C55A11"/>
    <a:srgbClr val="5A5758"/>
    <a:srgbClr val="E7E6E6"/>
    <a:srgbClr val="EC00A0"/>
    <a:srgbClr val="FFC000"/>
    <a:srgbClr val="F4B183"/>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94" autoAdjust="0"/>
    <p:restoredTop sz="93572" autoAdjust="0"/>
  </p:normalViewPr>
  <p:slideViewPr>
    <p:cSldViewPr snapToGrid="0">
      <p:cViewPr varScale="1">
        <p:scale>
          <a:sx n="76" d="100"/>
          <a:sy n="76" d="100"/>
        </p:scale>
        <p:origin x="2011" y="67"/>
      </p:cViewPr>
      <p:guideLst>
        <p:guide orient="horz" pos="2160"/>
        <p:guide pos="2880"/>
      </p:guideLst>
    </p:cSldViewPr>
  </p:slideViewPr>
  <p:outlineViewPr>
    <p:cViewPr>
      <p:scale>
        <a:sx n="33" d="100"/>
        <a:sy n="33" d="100"/>
      </p:scale>
      <p:origin x="0" y="-15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97"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3077952" cy="512604"/>
          </a:xfrm>
          <a:prstGeom prst="rect">
            <a:avLst/>
          </a:prstGeom>
        </p:spPr>
        <p:txBody>
          <a:bodyPr vert="horz" lIns="91412" tIns="45705" rIns="91412" bIns="45705" rtlCol="0"/>
          <a:lstStyle>
            <a:lvl1pPr algn="l">
              <a:defRPr sz="1200"/>
            </a:lvl1pPr>
          </a:lstStyle>
          <a:p>
            <a:endParaRPr lang="fr-FR" dirty="0"/>
          </a:p>
        </p:txBody>
      </p:sp>
      <p:sp>
        <p:nvSpPr>
          <p:cNvPr id="3" name="Espace réservé de la date 2"/>
          <p:cNvSpPr>
            <a:spLocks noGrp="1"/>
          </p:cNvSpPr>
          <p:nvPr>
            <p:ph type="dt" sz="quarter" idx="1"/>
          </p:nvPr>
        </p:nvSpPr>
        <p:spPr>
          <a:xfrm>
            <a:off x="4022938" y="2"/>
            <a:ext cx="3077952" cy="512604"/>
          </a:xfrm>
          <a:prstGeom prst="rect">
            <a:avLst/>
          </a:prstGeom>
        </p:spPr>
        <p:txBody>
          <a:bodyPr vert="horz" lIns="91412" tIns="45705" rIns="91412" bIns="45705" rtlCol="0"/>
          <a:lstStyle>
            <a:lvl1pPr algn="r">
              <a:defRPr sz="1200"/>
            </a:lvl1pPr>
          </a:lstStyle>
          <a:p>
            <a:fld id="{603DE236-3D78-4FBA-9B3E-34820C50B440}" type="datetimeFigureOut">
              <a:rPr lang="fr-FR" smtClean="0"/>
              <a:t>10/09/2020</a:t>
            </a:fld>
            <a:endParaRPr lang="fr-FR" dirty="0"/>
          </a:p>
        </p:txBody>
      </p:sp>
      <p:sp>
        <p:nvSpPr>
          <p:cNvPr id="4" name="Espace réservé du pied de page 3"/>
          <p:cNvSpPr>
            <a:spLocks noGrp="1"/>
          </p:cNvSpPr>
          <p:nvPr>
            <p:ph type="ftr" sz="quarter" idx="2"/>
          </p:nvPr>
        </p:nvSpPr>
        <p:spPr>
          <a:xfrm>
            <a:off x="0" y="9718836"/>
            <a:ext cx="3077952" cy="512604"/>
          </a:xfrm>
          <a:prstGeom prst="rect">
            <a:avLst/>
          </a:prstGeom>
        </p:spPr>
        <p:txBody>
          <a:bodyPr vert="horz" lIns="91412" tIns="45705" rIns="91412" bIns="45705"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4022938" y="9718836"/>
            <a:ext cx="3077952" cy="512604"/>
          </a:xfrm>
          <a:prstGeom prst="rect">
            <a:avLst/>
          </a:prstGeom>
        </p:spPr>
        <p:txBody>
          <a:bodyPr vert="horz" lIns="91412" tIns="45705" rIns="91412" bIns="45705" rtlCol="0" anchor="b"/>
          <a:lstStyle>
            <a:lvl1pPr algn="r">
              <a:defRPr sz="1200"/>
            </a:lvl1pPr>
          </a:lstStyle>
          <a:p>
            <a:fld id="{90CF9159-ACA4-4467-9298-A826ED1481BC}" type="slidenum">
              <a:rPr lang="fr-FR" smtClean="0"/>
              <a:t>‹N°›</a:t>
            </a:fld>
            <a:endParaRPr lang="fr-FR" dirty="0"/>
          </a:p>
        </p:txBody>
      </p:sp>
    </p:spTree>
    <p:extLst>
      <p:ext uri="{BB962C8B-B14F-4D97-AF65-F5344CB8AC3E}">
        <p14:creationId xmlns:p14="http://schemas.microsoft.com/office/powerpoint/2010/main" val="349953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3077952" cy="512604"/>
          </a:xfrm>
          <a:prstGeom prst="rect">
            <a:avLst/>
          </a:prstGeom>
        </p:spPr>
        <p:txBody>
          <a:bodyPr vert="horz" lIns="91412" tIns="45705" rIns="91412" bIns="45705" rtlCol="0"/>
          <a:lstStyle>
            <a:lvl1pPr algn="l">
              <a:defRPr sz="1200"/>
            </a:lvl1pPr>
          </a:lstStyle>
          <a:p>
            <a:endParaRPr lang="fr-FR" dirty="0"/>
          </a:p>
        </p:txBody>
      </p:sp>
      <p:sp>
        <p:nvSpPr>
          <p:cNvPr id="3" name="Espace réservé de la date 2"/>
          <p:cNvSpPr>
            <a:spLocks noGrp="1"/>
          </p:cNvSpPr>
          <p:nvPr>
            <p:ph type="dt" idx="1"/>
          </p:nvPr>
        </p:nvSpPr>
        <p:spPr>
          <a:xfrm>
            <a:off x="4022938" y="2"/>
            <a:ext cx="3077952" cy="512604"/>
          </a:xfrm>
          <a:prstGeom prst="rect">
            <a:avLst/>
          </a:prstGeom>
        </p:spPr>
        <p:txBody>
          <a:bodyPr vert="horz" lIns="91412" tIns="45705" rIns="91412" bIns="45705" rtlCol="0"/>
          <a:lstStyle>
            <a:lvl1pPr algn="r">
              <a:defRPr sz="1200"/>
            </a:lvl1pPr>
          </a:lstStyle>
          <a:p>
            <a:fld id="{526FFB24-CA5F-4EEF-BDA0-87EE937C7FFD}" type="datetimeFigureOut">
              <a:rPr lang="fr-FR" smtClean="0"/>
              <a:t>10/09/2020</a:t>
            </a:fld>
            <a:endParaRPr lang="fr-FR" dirty="0"/>
          </a:p>
        </p:txBody>
      </p:sp>
      <p:sp>
        <p:nvSpPr>
          <p:cNvPr id="4" name="Espace réservé de l'image des diapositives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1412" tIns="45705" rIns="91412" bIns="45705" rtlCol="0" anchor="ctr"/>
          <a:lstStyle/>
          <a:p>
            <a:endParaRPr lang="fr-FR" dirty="0"/>
          </a:p>
        </p:txBody>
      </p:sp>
      <p:sp>
        <p:nvSpPr>
          <p:cNvPr id="5" name="Espace réservé des commentaires 4"/>
          <p:cNvSpPr>
            <a:spLocks noGrp="1"/>
          </p:cNvSpPr>
          <p:nvPr>
            <p:ph type="body" sz="quarter" idx="3"/>
          </p:nvPr>
        </p:nvSpPr>
        <p:spPr>
          <a:xfrm>
            <a:off x="709934" y="4924488"/>
            <a:ext cx="5682615" cy="4027825"/>
          </a:xfrm>
          <a:prstGeom prst="rect">
            <a:avLst/>
          </a:prstGeom>
        </p:spPr>
        <p:txBody>
          <a:bodyPr vert="horz" lIns="91412" tIns="45705" rIns="91412" bIns="45705"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18836"/>
            <a:ext cx="3077952" cy="512604"/>
          </a:xfrm>
          <a:prstGeom prst="rect">
            <a:avLst/>
          </a:prstGeom>
        </p:spPr>
        <p:txBody>
          <a:bodyPr vert="horz" lIns="91412" tIns="45705" rIns="91412" bIns="45705"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4022938" y="9718836"/>
            <a:ext cx="3077952" cy="512604"/>
          </a:xfrm>
          <a:prstGeom prst="rect">
            <a:avLst/>
          </a:prstGeom>
        </p:spPr>
        <p:txBody>
          <a:bodyPr vert="horz" lIns="91412" tIns="45705" rIns="91412" bIns="45705" rtlCol="0" anchor="b"/>
          <a:lstStyle>
            <a:lvl1pPr algn="r">
              <a:defRPr sz="1200"/>
            </a:lvl1pPr>
          </a:lstStyle>
          <a:p>
            <a:fld id="{8AB63622-E8B5-4774-B34A-0764E8AFC91F}" type="slidenum">
              <a:rPr lang="fr-FR" smtClean="0"/>
              <a:t>‹N°›</a:t>
            </a:fld>
            <a:endParaRPr lang="fr-FR" dirty="0"/>
          </a:p>
        </p:txBody>
      </p:sp>
    </p:spTree>
    <p:extLst>
      <p:ext uri="{BB962C8B-B14F-4D97-AF65-F5344CB8AC3E}">
        <p14:creationId xmlns:p14="http://schemas.microsoft.com/office/powerpoint/2010/main" val="186652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i="1" dirty="0"/>
          </a:p>
        </p:txBody>
      </p:sp>
      <p:sp>
        <p:nvSpPr>
          <p:cNvPr id="4" name="Espace réservé du numéro de diapositive 3"/>
          <p:cNvSpPr>
            <a:spLocks noGrp="1"/>
          </p:cNvSpPr>
          <p:nvPr>
            <p:ph type="sldNum" sz="quarter" idx="10"/>
          </p:nvPr>
        </p:nvSpPr>
        <p:spPr/>
        <p:txBody>
          <a:bodyPr/>
          <a:lstStyle/>
          <a:p>
            <a:fld id="{715CA2F0-234D-4C69-B5C8-05E6EB1D0169}" type="slidenum">
              <a:rPr lang="fr-FR" smtClean="0"/>
              <a:pPr/>
              <a:t>1</a:t>
            </a:fld>
            <a:endParaRPr lang="fr-FR" dirty="0"/>
          </a:p>
        </p:txBody>
      </p:sp>
    </p:spTree>
    <p:extLst>
      <p:ext uri="{BB962C8B-B14F-4D97-AF65-F5344CB8AC3E}">
        <p14:creationId xmlns:p14="http://schemas.microsoft.com/office/powerpoint/2010/main" val="218547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20</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22</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23</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24</a:t>
            </a:fld>
            <a:endParaRPr lang="fr-FR" dirty="0"/>
          </a:p>
        </p:txBody>
      </p:sp>
    </p:spTree>
    <p:extLst>
      <p:ext uri="{BB962C8B-B14F-4D97-AF65-F5344CB8AC3E}">
        <p14:creationId xmlns:p14="http://schemas.microsoft.com/office/powerpoint/2010/main" val="248005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25</a:t>
            </a:fld>
            <a:endParaRPr lang="fr-FR" dirty="0"/>
          </a:p>
        </p:txBody>
      </p:sp>
    </p:spTree>
    <p:extLst>
      <p:ext uri="{BB962C8B-B14F-4D97-AF65-F5344CB8AC3E}">
        <p14:creationId xmlns:p14="http://schemas.microsoft.com/office/powerpoint/2010/main" val="24800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26</a:t>
            </a:fld>
            <a:endParaRPr lang="fr-FR" dirty="0"/>
          </a:p>
        </p:txBody>
      </p:sp>
    </p:spTree>
    <p:extLst>
      <p:ext uri="{BB962C8B-B14F-4D97-AF65-F5344CB8AC3E}">
        <p14:creationId xmlns:p14="http://schemas.microsoft.com/office/powerpoint/2010/main" val="24800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28</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8</a:t>
            </a:fld>
            <a:endParaRPr lang="fr-FR" dirty="0"/>
          </a:p>
        </p:txBody>
      </p:sp>
    </p:spTree>
    <p:extLst>
      <p:ext uri="{BB962C8B-B14F-4D97-AF65-F5344CB8AC3E}">
        <p14:creationId xmlns:p14="http://schemas.microsoft.com/office/powerpoint/2010/main" val="250123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9</a:t>
            </a:fld>
            <a:endParaRPr lang="fr-FR" dirty="0"/>
          </a:p>
        </p:txBody>
      </p:sp>
    </p:spTree>
    <p:extLst>
      <p:ext uri="{BB962C8B-B14F-4D97-AF65-F5344CB8AC3E}">
        <p14:creationId xmlns:p14="http://schemas.microsoft.com/office/powerpoint/2010/main" val="318972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13</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14</a:t>
            </a:fld>
            <a:endParaRPr lang="fr-FR" dirty="0"/>
          </a:p>
        </p:txBody>
      </p:sp>
    </p:spTree>
    <p:extLst>
      <p:ext uri="{BB962C8B-B14F-4D97-AF65-F5344CB8AC3E}">
        <p14:creationId xmlns:p14="http://schemas.microsoft.com/office/powerpoint/2010/main" val="57552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16</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17</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18</a:t>
            </a:fld>
            <a:endParaRPr lang="fr-FR" dirty="0"/>
          </a:p>
        </p:txBody>
      </p:sp>
    </p:spTree>
    <p:extLst>
      <p:ext uri="{BB962C8B-B14F-4D97-AF65-F5344CB8AC3E}">
        <p14:creationId xmlns:p14="http://schemas.microsoft.com/office/powerpoint/2010/main" val="129181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49363" y="1279525"/>
            <a:ext cx="4603750" cy="34528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B63622-E8B5-4774-B34A-0764E8AFC91F}" type="slidenum">
              <a:rPr lang="fr-FR" smtClean="0"/>
              <a:t>19</a:t>
            </a:fld>
            <a:endParaRPr lang="fr-FR" dirty="0"/>
          </a:p>
        </p:txBody>
      </p:sp>
    </p:spTree>
    <p:extLst>
      <p:ext uri="{BB962C8B-B14F-4D97-AF65-F5344CB8AC3E}">
        <p14:creationId xmlns:p14="http://schemas.microsoft.com/office/powerpoint/2010/main" val="129181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966546D-5247-468A-8145-82E952422359}" type="datetime1">
              <a:rPr lang="fr-FR" smtClean="0"/>
              <a:t>10/09/2020</a:t>
            </a:fld>
            <a:endParaRPr lang="fr-FR" dirty="0"/>
          </a:p>
        </p:txBody>
      </p:sp>
      <p:sp>
        <p:nvSpPr>
          <p:cNvPr id="5" name="Footer Placeholder 4"/>
          <p:cNvSpPr>
            <a:spLocks noGrp="1"/>
          </p:cNvSpPr>
          <p:nvPr>
            <p:ph type="ftr" sz="quarter" idx="11"/>
          </p:nvPr>
        </p:nvSpPr>
        <p:spPr/>
        <p:txBody>
          <a:bodyPr/>
          <a:lstStyle/>
          <a:p>
            <a:r>
              <a:rPr lang="fr-FR" dirty="0"/>
              <a:t>SCHÉMA D’ORGANISATION POUR LA RECOMPOSITION DE L’ENTRÉE NORD DU VILLAGE DE GOURDON</a:t>
            </a:r>
          </a:p>
        </p:txBody>
      </p:sp>
      <p:sp>
        <p:nvSpPr>
          <p:cNvPr id="6" name="Slide Number Placeholder 5"/>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3995373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9849028-5977-4390-83DB-9AF80DACBB8D}" type="datetime1">
              <a:rPr lang="fr-FR" smtClean="0"/>
              <a:t>10/09/2020</a:t>
            </a:fld>
            <a:endParaRPr lang="fr-FR" dirty="0"/>
          </a:p>
        </p:txBody>
      </p:sp>
      <p:sp>
        <p:nvSpPr>
          <p:cNvPr id="5" name="Footer Placeholder 4"/>
          <p:cNvSpPr>
            <a:spLocks noGrp="1"/>
          </p:cNvSpPr>
          <p:nvPr>
            <p:ph type="ftr" sz="quarter" idx="11"/>
          </p:nvPr>
        </p:nvSpPr>
        <p:spPr/>
        <p:txBody>
          <a:bodyPr/>
          <a:lstStyle/>
          <a:p>
            <a:r>
              <a:rPr lang="fr-FR" dirty="0"/>
              <a:t>SCHÉMA D’ORGANISATION POUR LA RECOMPOSITION DE L’ENTRÉE NORD DU VILLAGE DE GOURDON</a:t>
            </a:r>
          </a:p>
        </p:txBody>
      </p:sp>
      <p:sp>
        <p:nvSpPr>
          <p:cNvPr id="6" name="Slide Number Placeholder 5"/>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63597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7969C9-1719-44EB-8FEE-FBFFC1B7B51C}" type="datetime1">
              <a:rPr lang="fr-FR" smtClean="0"/>
              <a:t>10/09/2020</a:t>
            </a:fld>
            <a:endParaRPr lang="fr-FR" dirty="0"/>
          </a:p>
        </p:txBody>
      </p:sp>
      <p:sp>
        <p:nvSpPr>
          <p:cNvPr id="5" name="Footer Placeholder 4"/>
          <p:cNvSpPr>
            <a:spLocks noGrp="1"/>
          </p:cNvSpPr>
          <p:nvPr>
            <p:ph type="ftr" sz="quarter" idx="11"/>
          </p:nvPr>
        </p:nvSpPr>
        <p:spPr/>
        <p:txBody>
          <a:bodyPr/>
          <a:lstStyle/>
          <a:p>
            <a:r>
              <a:rPr lang="fr-FR" dirty="0"/>
              <a:t>SCHÉMA D’ORGANISATION POUR LA RECOMPOSITION DE L’ENTRÉE NORD DU VILLAGE DE GOURDON</a:t>
            </a:r>
          </a:p>
        </p:txBody>
      </p:sp>
      <p:sp>
        <p:nvSpPr>
          <p:cNvPr id="6" name="Slide Number Placeholder 5"/>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405187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A64AB3-918E-4557-BEE0-453337158B5B}" type="datetime1">
              <a:rPr lang="fr-FR" smtClean="0"/>
              <a:t>10/09/2020</a:t>
            </a:fld>
            <a:endParaRPr lang="fr-FR" dirty="0"/>
          </a:p>
        </p:txBody>
      </p:sp>
      <p:sp>
        <p:nvSpPr>
          <p:cNvPr id="6" name="Slide Number Placeholder 5"/>
          <p:cNvSpPr>
            <a:spLocks noGrp="1"/>
          </p:cNvSpPr>
          <p:nvPr>
            <p:ph type="sldNum" sz="quarter" idx="12"/>
          </p:nvPr>
        </p:nvSpPr>
        <p:spPr/>
        <p:txBody>
          <a:bodyPr/>
          <a:lstStyle/>
          <a:p>
            <a:fld id="{36B5176B-F00C-4E3B-8CFA-3C256B2C1B70}" type="slidenum">
              <a:rPr lang="fr-FR" smtClean="0"/>
              <a:t>‹N°›</a:t>
            </a:fld>
            <a:endParaRPr lang="fr-FR" dirty="0"/>
          </a:p>
        </p:txBody>
      </p:sp>
      <p:pic>
        <p:nvPicPr>
          <p:cNvPr id="10" name="Image 9" descr="C:\Users\André Gondolo\Dropbox (ALTEA GROUPE EXPERT)\Site Web Altea\Logos\Newlogo-vianova.jpg"/>
          <p:cNvPicPr preferRelativeResize="0">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839497" y="6502869"/>
            <a:ext cx="743989" cy="216131"/>
          </a:xfrm>
          <a:prstGeom prst="rect">
            <a:avLst/>
          </a:prstGeom>
          <a:noFill/>
          <a:ln>
            <a:noFill/>
          </a:ln>
        </p:spPr>
      </p:pic>
      <p:pic>
        <p:nvPicPr>
          <p:cNvPr id="11" name="Image 10" descr="C:\Users\André Gondolo\Dropbox (ALTEA GROUPE EXPERT)\Site Web Altea\Logos\GM.jpg"/>
          <p:cNvPicPr preferRelativeResize="0">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1" y="6502869"/>
            <a:ext cx="764771" cy="253538"/>
          </a:xfrm>
          <a:prstGeom prst="rect">
            <a:avLst/>
          </a:prstGeom>
          <a:noFill/>
          <a:ln>
            <a:noFill/>
          </a:ln>
        </p:spPr>
      </p:pic>
      <p:pic>
        <p:nvPicPr>
          <p:cNvPr id="12" name="Picture 2" descr="Accueil"/>
          <p:cNvPicPr>
            <a:picLocks noChangeAspect="1" noChangeArrowheads="1"/>
          </p:cNvPicPr>
          <p:nvPr userDrawn="1"/>
        </p:nvPicPr>
        <p:blipFill>
          <a:blip r:embed="rId4" cstate="email">
            <a:extLst>
              <a:ext uri="{28A0092B-C50C-407E-A947-70E740481C1C}">
                <a14:useLocalDpi xmlns:a14="http://schemas.microsoft.com/office/drawing/2010/main" val="0"/>
              </a:ext>
            </a:extLst>
          </a:blip>
          <a:stretch>
            <a:fillRect/>
          </a:stretch>
        </p:blipFill>
        <p:spPr bwMode="auto">
          <a:xfrm>
            <a:off x="3" y="-523"/>
            <a:ext cx="628648" cy="2672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Footer Placeholder 3"/>
          <p:cNvSpPr>
            <a:spLocks noGrp="1"/>
          </p:cNvSpPr>
          <p:nvPr>
            <p:ph type="ftr" sz="quarter" idx="11"/>
          </p:nvPr>
        </p:nvSpPr>
        <p:spPr>
          <a:xfrm>
            <a:off x="2394000" y="6356351"/>
            <a:ext cx="4356000" cy="365125"/>
          </a:xfrm>
        </p:spPr>
        <p:txBody>
          <a:bodyPr/>
          <a:lstStyle>
            <a:lvl1pPr>
              <a:defRPr sz="800"/>
            </a:lvl1pPr>
          </a:lstStyle>
          <a:p>
            <a:r>
              <a:rPr lang="fr-FR" dirty="0"/>
              <a:t>SCHÉMA D’ORGANISATION POUR LA RECOMPOSITION DE L’ENTRÉE NORD DU VILLAGE DE GOURDON</a:t>
            </a:r>
          </a:p>
        </p:txBody>
      </p:sp>
      <p:sp>
        <p:nvSpPr>
          <p:cNvPr id="14" name="Title 1"/>
          <p:cNvSpPr>
            <a:spLocks noGrp="1"/>
          </p:cNvSpPr>
          <p:nvPr>
            <p:ph type="title"/>
          </p:nvPr>
        </p:nvSpPr>
        <p:spPr>
          <a:xfrm>
            <a:off x="628650" y="365126"/>
            <a:ext cx="7886700" cy="792000"/>
          </a:xfrm>
        </p:spPr>
        <p:txBody>
          <a:bodyP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Modifiez le style du titre</a:t>
            </a:r>
            <a:endParaRPr lang="en-US" dirty="0"/>
          </a:p>
        </p:txBody>
      </p:sp>
    </p:spTree>
    <p:extLst>
      <p:ext uri="{BB962C8B-B14F-4D97-AF65-F5344CB8AC3E}">
        <p14:creationId xmlns:p14="http://schemas.microsoft.com/office/powerpoint/2010/main" val="282879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327400" y="1709739"/>
            <a:ext cx="5187950" cy="2852737"/>
          </a:xfrm>
        </p:spPr>
        <p:txBody>
          <a:bodyPr anchor="b">
            <a:normAutofit/>
          </a:bodyPr>
          <a:lstStyle>
            <a:lvl1pPr algn="l" defTabSz="914400" rtl="0" eaLnBrk="1" latinLnBrk="0" hangingPunct="1">
              <a:lnSpc>
                <a:spcPct val="90000"/>
              </a:lnSpc>
              <a:spcBef>
                <a:spcPct val="0"/>
              </a:spcBef>
              <a:buNone/>
              <a:defRPr lang="en-US" sz="3200" b="1" kern="1200" dirty="0">
                <a:solidFill>
                  <a:srgbClr val="EC008C"/>
                </a:solidFill>
                <a:latin typeface="AdPro LT Std Black" panose="02000906040000020004" pitchFamily="50" charset="0"/>
                <a:ea typeface="Ebrima" panose="02000000000000000000" pitchFamily="2" charset="0"/>
                <a:cs typeface="Ebrima" panose="02000000000000000000" pitchFamily="2" charset="0"/>
              </a:defRPr>
            </a:lvl1pPr>
          </a:lstStyle>
          <a:p>
            <a:r>
              <a:rPr lang="fr-FR" dirty="0"/>
              <a:t>Modifiez le style du titre</a:t>
            </a:r>
            <a:endParaRPr lang="en-US" dirty="0"/>
          </a:p>
        </p:txBody>
      </p:sp>
      <p:sp>
        <p:nvSpPr>
          <p:cNvPr id="3" name="Text Placeholder 2"/>
          <p:cNvSpPr>
            <a:spLocks noGrp="1"/>
          </p:cNvSpPr>
          <p:nvPr>
            <p:ph type="body" idx="1"/>
          </p:nvPr>
        </p:nvSpPr>
        <p:spPr>
          <a:xfrm>
            <a:off x="3327400" y="4589464"/>
            <a:ext cx="5187950" cy="1500187"/>
          </a:xfrm>
        </p:spPr>
        <p:txBody>
          <a:bodyPr>
            <a:normAutofit/>
          </a:bodyPr>
          <a:lstStyle>
            <a:lvl1pPr marL="0" indent="0">
              <a:buNone/>
              <a:defRPr sz="1600">
                <a:solidFill>
                  <a:srgbClr val="5A57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99D881B-CA33-401A-9069-5DC51DD65AEF}" type="datetime1">
              <a:rPr lang="fr-FR" smtClean="0"/>
              <a:t>10/09/2020</a:t>
            </a:fld>
            <a:endParaRPr lang="fr-FR" dirty="0"/>
          </a:p>
        </p:txBody>
      </p:sp>
      <p:sp>
        <p:nvSpPr>
          <p:cNvPr id="6" name="Slide Number Placeholder 5"/>
          <p:cNvSpPr>
            <a:spLocks noGrp="1"/>
          </p:cNvSpPr>
          <p:nvPr>
            <p:ph type="sldNum" sz="quarter" idx="12"/>
          </p:nvPr>
        </p:nvSpPr>
        <p:spPr/>
        <p:txBody>
          <a:bodyPr/>
          <a:lstStyle/>
          <a:p>
            <a:fld id="{36B5176B-F00C-4E3B-8CFA-3C256B2C1B70}" type="slidenum">
              <a:rPr lang="fr-FR" smtClean="0"/>
              <a:t>‹N°›</a:t>
            </a:fld>
            <a:endParaRPr lang="fr-FR" dirty="0"/>
          </a:p>
        </p:txBody>
      </p:sp>
      <p:pic>
        <p:nvPicPr>
          <p:cNvPr id="10" name="Image 9" descr="C:\Users\André Gondolo\Dropbox (ALTEA GROUPE EXPERT)\Site Web Altea\Logos\Newlogo-vianova.jpg"/>
          <p:cNvPicPr preferRelativeResize="0">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839497" y="6502869"/>
            <a:ext cx="743989" cy="216131"/>
          </a:xfrm>
          <a:prstGeom prst="rect">
            <a:avLst/>
          </a:prstGeom>
          <a:noFill/>
          <a:ln>
            <a:noFill/>
          </a:ln>
        </p:spPr>
      </p:pic>
      <p:pic>
        <p:nvPicPr>
          <p:cNvPr id="11" name="Image 10" descr="C:\Users\André Gondolo\Dropbox (ALTEA GROUPE EXPERT)\Site Web Altea\Logos\GM.jpg"/>
          <p:cNvPicPr preferRelativeResize="0">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1" y="6502869"/>
            <a:ext cx="764771" cy="253538"/>
          </a:xfrm>
          <a:prstGeom prst="rect">
            <a:avLst/>
          </a:prstGeom>
          <a:noFill/>
          <a:ln>
            <a:noFill/>
          </a:ln>
        </p:spPr>
      </p:pic>
      <p:pic>
        <p:nvPicPr>
          <p:cNvPr id="12" name="Picture 2" descr="Accueil"/>
          <p:cNvPicPr>
            <a:picLocks noChangeAspect="1" noChangeArrowheads="1"/>
          </p:cNvPicPr>
          <p:nvPr userDrawn="1"/>
        </p:nvPicPr>
        <p:blipFill>
          <a:blip r:embed="rId4" cstate="email">
            <a:extLst>
              <a:ext uri="{28A0092B-C50C-407E-A947-70E740481C1C}">
                <a14:useLocalDpi xmlns:a14="http://schemas.microsoft.com/office/drawing/2010/main" val="0"/>
              </a:ext>
            </a:extLst>
          </a:blip>
          <a:stretch>
            <a:fillRect/>
          </a:stretch>
        </p:blipFill>
        <p:spPr bwMode="auto">
          <a:xfrm>
            <a:off x="3" y="-523"/>
            <a:ext cx="628648" cy="2672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Footer Placeholder 3"/>
          <p:cNvSpPr>
            <a:spLocks noGrp="1"/>
          </p:cNvSpPr>
          <p:nvPr>
            <p:ph type="ftr" sz="quarter" idx="11"/>
          </p:nvPr>
        </p:nvSpPr>
        <p:spPr>
          <a:xfrm>
            <a:off x="2394000" y="6356351"/>
            <a:ext cx="4356000" cy="365125"/>
          </a:xfrm>
        </p:spPr>
        <p:txBody>
          <a:bodyPr/>
          <a:lstStyle>
            <a:lvl1pPr>
              <a:defRPr sz="800"/>
            </a:lvl1pPr>
          </a:lstStyle>
          <a:p>
            <a:r>
              <a:rPr lang="fr-FR" dirty="0"/>
              <a:t>SCHÉMA D’ORGANISATION POUR LA RECOMPOSITION DE L’ENTRÉE NORD DU VILLAGE DE GOURDON</a:t>
            </a:r>
          </a:p>
        </p:txBody>
      </p:sp>
    </p:spTree>
    <p:extLst>
      <p:ext uri="{BB962C8B-B14F-4D97-AF65-F5344CB8AC3E}">
        <p14:creationId xmlns:p14="http://schemas.microsoft.com/office/powerpoint/2010/main" val="407615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E10CF39-FA88-46F5-A139-C643DE488F39}" type="datetime1">
              <a:rPr lang="fr-FR" smtClean="0"/>
              <a:t>10/09/2020</a:t>
            </a:fld>
            <a:endParaRPr lang="fr-FR" dirty="0"/>
          </a:p>
        </p:txBody>
      </p:sp>
      <p:sp>
        <p:nvSpPr>
          <p:cNvPr id="6" name="Footer Placeholder 5"/>
          <p:cNvSpPr>
            <a:spLocks noGrp="1"/>
          </p:cNvSpPr>
          <p:nvPr>
            <p:ph type="ftr" sz="quarter" idx="11"/>
          </p:nvPr>
        </p:nvSpPr>
        <p:spPr/>
        <p:txBody>
          <a:bodyPr/>
          <a:lstStyle/>
          <a:p>
            <a:r>
              <a:rPr lang="fr-FR" dirty="0"/>
              <a:t>SCHÉMA D’ORGANISATION POUR LA RECOMPOSITION DE L’ENTRÉE NORD DU VILLAGE DE GOURDON</a:t>
            </a:r>
          </a:p>
        </p:txBody>
      </p:sp>
      <p:sp>
        <p:nvSpPr>
          <p:cNvPr id="7" name="Slide Number Placeholder 6"/>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229694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E795F53-C1B6-420B-8C3E-D8D33A1C1F67}" type="datetime1">
              <a:rPr lang="fr-FR" smtClean="0"/>
              <a:t>10/09/2020</a:t>
            </a:fld>
            <a:endParaRPr lang="fr-FR" dirty="0"/>
          </a:p>
        </p:txBody>
      </p:sp>
      <p:sp>
        <p:nvSpPr>
          <p:cNvPr id="8" name="Footer Placeholder 7"/>
          <p:cNvSpPr>
            <a:spLocks noGrp="1"/>
          </p:cNvSpPr>
          <p:nvPr>
            <p:ph type="ftr" sz="quarter" idx="11"/>
          </p:nvPr>
        </p:nvSpPr>
        <p:spPr/>
        <p:txBody>
          <a:bodyPr/>
          <a:lstStyle/>
          <a:p>
            <a:r>
              <a:rPr lang="fr-FR" dirty="0"/>
              <a:t>SCHÉMA D’ORGANISATION POUR LA RECOMPOSITION DE L’ENTRÉE NORD DU VILLAGE DE GOURDON</a:t>
            </a:r>
          </a:p>
        </p:txBody>
      </p:sp>
      <p:sp>
        <p:nvSpPr>
          <p:cNvPr id="9" name="Slide Number Placeholder 8"/>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155380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92000"/>
          </a:xfrm>
        </p:spPr>
        <p:txBody>
          <a:bodyP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E94B5FC3-A9FF-47C3-8D53-FCD53B02A5C4}" type="datetime1">
              <a:rPr lang="fr-FR" smtClean="0"/>
              <a:t>10/09/2020</a:t>
            </a:fld>
            <a:endParaRPr lang="fr-FR" dirty="0"/>
          </a:p>
        </p:txBody>
      </p:sp>
      <p:sp>
        <p:nvSpPr>
          <p:cNvPr id="4" name="Footer Placeholder 3"/>
          <p:cNvSpPr>
            <a:spLocks noGrp="1"/>
          </p:cNvSpPr>
          <p:nvPr>
            <p:ph type="ftr" sz="quarter" idx="11"/>
          </p:nvPr>
        </p:nvSpPr>
        <p:spPr>
          <a:xfrm>
            <a:off x="2394000" y="6356351"/>
            <a:ext cx="4356000" cy="365125"/>
          </a:xfrm>
        </p:spPr>
        <p:txBody>
          <a:bodyPr/>
          <a:lstStyle>
            <a:lvl1pPr>
              <a:defRPr sz="800"/>
            </a:lvl1pPr>
          </a:lstStyle>
          <a:p>
            <a:r>
              <a:rPr lang="fr-FR" dirty="0"/>
              <a:t>SCHÉMA D’ORGANISATION POUR LA RECOMPOSITION DE L’ENTRÉE NORD DU VILLAGE DE GOURDON</a:t>
            </a:r>
          </a:p>
        </p:txBody>
      </p:sp>
      <p:sp>
        <p:nvSpPr>
          <p:cNvPr id="5" name="Slide Number Placeholder 4"/>
          <p:cNvSpPr>
            <a:spLocks noGrp="1"/>
          </p:cNvSpPr>
          <p:nvPr>
            <p:ph type="sldNum" sz="quarter" idx="12"/>
          </p:nvPr>
        </p:nvSpPr>
        <p:spPr/>
        <p:txBody>
          <a:bodyPr/>
          <a:lstStyle/>
          <a:p>
            <a:fld id="{36B5176B-F00C-4E3B-8CFA-3C256B2C1B70}" type="slidenum">
              <a:rPr lang="fr-FR" smtClean="0"/>
              <a:t>‹N°›</a:t>
            </a:fld>
            <a:endParaRPr lang="fr-FR" dirty="0"/>
          </a:p>
        </p:txBody>
      </p:sp>
      <p:pic>
        <p:nvPicPr>
          <p:cNvPr id="6" name="Image 5" descr="C:\Users\André Gondolo\Dropbox (ALTEA GROUPE EXPERT)\Site Web Altea\Logos\Newlogo-vianova.jpg"/>
          <p:cNvPicPr preferRelativeResize="0">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839497" y="6502869"/>
            <a:ext cx="743989" cy="216131"/>
          </a:xfrm>
          <a:prstGeom prst="rect">
            <a:avLst/>
          </a:prstGeom>
          <a:noFill/>
          <a:ln>
            <a:noFill/>
          </a:ln>
        </p:spPr>
      </p:pic>
      <p:pic>
        <p:nvPicPr>
          <p:cNvPr id="7" name="Image 6" descr="C:\Users\André Gondolo\Dropbox (ALTEA GROUPE EXPERT)\Site Web Altea\Logos\GM.jpg"/>
          <p:cNvPicPr preferRelativeResize="0">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1" y="6502869"/>
            <a:ext cx="764771" cy="253538"/>
          </a:xfrm>
          <a:prstGeom prst="rect">
            <a:avLst/>
          </a:prstGeom>
          <a:noFill/>
          <a:ln>
            <a:noFill/>
          </a:ln>
        </p:spPr>
      </p:pic>
      <p:pic>
        <p:nvPicPr>
          <p:cNvPr id="8" name="Picture 2" descr="Accueil"/>
          <p:cNvPicPr>
            <a:picLocks noChangeAspect="1" noChangeArrowheads="1"/>
          </p:cNvPicPr>
          <p:nvPr userDrawn="1"/>
        </p:nvPicPr>
        <p:blipFill>
          <a:blip r:embed="rId4" cstate="email">
            <a:extLst>
              <a:ext uri="{28A0092B-C50C-407E-A947-70E740481C1C}">
                <a14:useLocalDpi xmlns:a14="http://schemas.microsoft.com/office/drawing/2010/main" val="0"/>
              </a:ext>
            </a:extLst>
          </a:blip>
          <a:stretch>
            <a:fillRect/>
          </a:stretch>
        </p:blipFill>
        <p:spPr bwMode="auto">
          <a:xfrm>
            <a:off x="3" y="-523"/>
            <a:ext cx="628648" cy="2672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6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14378-839A-44F1-BE65-089C3080B9DF}" type="datetime1">
              <a:rPr lang="fr-FR" smtClean="0"/>
              <a:t>10/09/2020</a:t>
            </a:fld>
            <a:endParaRPr lang="fr-FR" dirty="0"/>
          </a:p>
        </p:txBody>
      </p:sp>
      <p:sp>
        <p:nvSpPr>
          <p:cNvPr id="4" name="Slide Number Placeholder 3"/>
          <p:cNvSpPr>
            <a:spLocks noGrp="1"/>
          </p:cNvSpPr>
          <p:nvPr>
            <p:ph type="sldNum" sz="quarter" idx="12"/>
          </p:nvPr>
        </p:nvSpPr>
        <p:spPr/>
        <p:txBody>
          <a:bodyPr/>
          <a:lstStyle/>
          <a:p>
            <a:fld id="{36B5176B-F00C-4E3B-8CFA-3C256B2C1B70}" type="slidenum">
              <a:rPr lang="fr-FR" smtClean="0"/>
              <a:t>‹N°›</a:t>
            </a:fld>
            <a:endParaRPr lang="fr-FR" dirty="0"/>
          </a:p>
        </p:txBody>
      </p:sp>
      <p:pic>
        <p:nvPicPr>
          <p:cNvPr id="8" name="Image 7" descr="C:\Users\André Gondolo\Dropbox (ALTEA GROUPE EXPERT)\Site Web Altea\Logos\Newlogo-vianova.jpg"/>
          <p:cNvPicPr preferRelativeResize="0">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839497" y="6502869"/>
            <a:ext cx="743989" cy="216131"/>
          </a:xfrm>
          <a:prstGeom prst="rect">
            <a:avLst/>
          </a:prstGeom>
          <a:noFill/>
          <a:ln>
            <a:noFill/>
          </a:ln>
        </p:spPr>
      </p:pic>
      <p:pic>
        <p:nvPicPr>
          <p:cNvPr id="9" name="Image 8" descr="C:\Users\André Gondolo\Dropbox (ALTEA GROUPE EXPERT)\Site Web Altea\Logos\GM.jpg"/>
          <p:cNvPicPr preferRelativeResize="0">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1" y="6502869"/>
            <a:ext cx="764771" cy="253538"/>
          </a:xfrm>
          <a:prstGeom prst="rect">
            <a:avLst/>
          </a:prstGeom>
          <a:noFill/>
          <a:ln>
            <a:noFill/>
          </a:ln>
        </p:spPr>
      </p:pic>
      <p:pic>
        <p:nvPicPr>
          <p:cNvPr id="10" name="Picture 2" descr="Accueil"/>
          <p:cNvPicPr>
            <a:picLocks noChangeAspect="1" noChangeArrowheads="1"/>
          </p:cNvPicPr>
          <p:nvPr userDrawn="1"/>
        </p:nvPicPr>
        <p:blipFill>
          <a:blip r:embed="rId4" cstate="email">
            <a:extLst>
              <a:ext uri="{28A0092B-C50C-407E-A947-70E740481C1C}">
                <a14:useLocalDpi xmlns:a14="http://schemas.microsoft.com/office/drawing/2010/main" val="0"/>
              </a:ext>
            </a:extLst>
          </a:blip>
          <a:stretch>
            <a:fillRect/>
          </a:stretch>
        </p:blipFill>
        <p:spPr bwMode="auto">
          <a:xfrm>
            <a:off x="3" y="-523"/>
            <a:ext cx="628648" cy="2672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Footer Placeholder 3"/>
          <p:cNvSpPr>
            <a:spLocks noGrp="1"/>
          </p:cNvSpPr>
          <p:nvPr>
            <p:ph type="ftr" sz="quarter" idx="11"/>
          </p:nvPr>
        </p:nvSpPr>
        <p:spPr>
          <a:xfrm>
            <a:off x="2394000" y="6356351"/>
            <a:ext cx="4356000" cy="365125"/>
          </a:xfrm>
        </p:spPr>
        <p:txBody>
          <a:bodyPr/>
          <a:lstStyle>
            <a:lvl1pPr>
              <a:defRPr sz="800"/>
            </a:lvl1pPr>
          </a:lstStyle>
          <a:p>
            <a:r>
              <a:rPr lang="fr-FR" dirty="0"/>
              <a:t>SCHÉMA D’ORGANISATION POUR LA RECOMPOSITION DE L’ENTRÉE NORD DU VILLAGE DE GOURDON</a:t>
            </a:r>
          </a:p>
        </p:txBody>
      </p:sp>
    </p:spTree>
    <p:extLst>
      <p:ext uri="{BB962C8B-B14F-4D97-AF65-F5344CB8AC3E}">
        <p14:creationId xmlns:p14="http://schemas.microsoft.com/office/powerpoint/2010/main" val="370692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9B9EA63-65F8-4982-B201-9441E4BF5EFE}" type="datetime1">
              <a:rPr lang="fr-FR" smtClean="0"/>
              <a:t>10/09/2020</a:t>
            </a:fld>
            <a:endParaRPr lang="fr-FR" dirty="0"/>
          </a:p>
        </p:txBody>
      </p:sp>
      <p:sp>
        <p:nvSpPr>
          <p:cNvPr id="6" name="Footer Placeholder 5"/>
          <p:cNvSpPr>
            <a:spLocks noGrp="1"/>
          </p:cNvSpPr>
          <p:nvPr>
            <p:ph type="ftr" sz="quarter" idx="11"/>
          </p:nvPr>
        </p:nvSpPr>
        <p:spPr/>
        <p:txBody>
          <a:bodyPr/>
          <a:lstStyle/>
          <a:p>
            <a:r>
              <a:rPr lang="fr-FR" dirty="0"/>
              <a:t>SCHÉMA D’ORGANISATION POUR LA RECOMPOSITION DE L’ENTRÉE NORD DU VILLAGE DE GOURDON</a:t>
            </a:r>
          </a:p>
        </p:txBody>
      </p:sp>
      <p:sp>
        <p:nvSpPr>
          <p:cNvPr id="7" name="Slide Number Placeholder 6"/>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290433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2E5B138B-FEA1-4B66-A051-6BC1F84C83E3}" type="datetime1">
              <a:rPr lang="fr-FR" smtClean="0"/>
              <a:t>10/09/2020</a:t>
            </a:fld>
            <a:endParaRPr lang="fr-FR" dirty="0"/>
          </a:p>
        </p:txBody>
      </p:sp>
      <p:sp>
        <p:nvSpPr>
          <p:cNvPr id="6" name="Footer Placeholder 5"/>
          <p:cNvSpPr>
            <a:spLocks noGrp="1"/>
          </p:cNvSpPr>
          <p:nvPr>
            <p:ph type="ftr" sz="quarter" idx="11"/>
          </p:nvPr>
        </p:nvSpPr>
        <p:spPr/>
        <p:txBody>
          <a:bodyPr/>
          <a:lstStyle/>
          <a:p>
            <a:r>
              <a:rPr lang="fr-FR" dirty="0"/>
              <a:t>SCHÉMA D’ORGANISATION POUR LA RECOMPOSITION DE L’ENTRÉE NORD DU VILLAGE DE GOURDON</a:t>
            </a:r>
          </a:p>
        </p:txBody>
      </p:sp>
      <p:sp>
        <p:nvSpPr>
          <p:cNvPr id="7" name="Slide Number Placeholder 6"/>
          <p:cNvSpPr>
            <a:spLocks noGrp="1"/>
          </p:cNvSpPr>
          <p:nvPr>
            <p:ph type="sldNum" sz="quarter" idx="12"/>
          </p:nvPr>
        </p:nvSpPr>
        <p:spPr/>
        <p:txBody>
          <a:bodyPr/>
          <a:lstStyle/>
          <a:p>
            <a:fld id="{36B5176B-F00C-4E3B-8CFA-3C256B2C1B70}" type="slidenum">
              <a:rPr lang="fr-FR" smtClean="0"/>
              <a:t>‹N°›</a:t>
            </a:fld>
            <a:endParaRPr lang="fr-FR" dirty="0"/>
          </a:p>
        </p:txBody>
      </p:sp>
    </p:spTree>
    <p:extLst>
      <p:ext uri="{BB962C8B-B14F-4D97-AF65-F5344CB8AC3E}">
        <p14:creationId xmlns:p14="http://schemas.microsoft.com/office/powerpoint/2010/main" val="3600983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9/10/2020</a:t>
            </a:fld>
            <a:endParaRPr lang="en-US" dirty="0"/>
          </a:p>
        </p:txBody>
      </p:sp>
      <p:sp>
        <p:nvSpPr>
          <p:cNvPr id="5" name="Footer Placeholder 4"/>
          <p:cNvSpPr>
            <a:spLocks noGrp="1"/>
          </p:cNvSpPr>
          <p:nvPr>
            <p:ph type="ftr" sz="quarter" idx="3"/>
          </p:nvPr>
        </p:nvSpPr>
        <p:spPr>
          <a:xfrm>
            <a:off x="2394000" y="6356351"/>
            <a:ext cx="4356000" cy="365125"/>
          </a:xfrm>
          <a:prstGeom prst="rect">
            <a:avLst/>
          </a:prstGeom>
        </p:spPr>
        <p:txBody>
          <a:bodyPr vert="horz" lIns="91440" tIns="45720" rIns="91440" bIns="45720" rtlCol="0" anchor="b"/>
          <a:lstStyle>
            <a:lvl1pPr algn="ctr">
              <a:defRPr sz="800">
                <a:solidFill>
                  <a:schemeClr val="tx1">
                    <a:tint val="75000"/>
                  </a:schemeClr>
                </a:solidFill>
              </a:defRPr>
            </a:lvl1pPr>
          </a:lstStyle>
          <a:p>
            <a:r>
              <a:rPr lang="fr-FR" dirty="0"/>
              <a:t>SCHÉMA D’ORGANISATION POUR LA RECOMPOSITION DE L’ENTRÉE NORD DU VILLAGE DE GOURDON</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6B5176B-F00C-4E3B-8CFA-3C256B2C1B70}" type="slidenum">
              <a:rPr lang="fr-FR" smtClean="0"/>
              <a:pPr/>
              <a:t>‹N°›</a:t>
            </a:fld>
            <a:endParaRPr lang="fr-FR" dirty="0"/>
          </a:p>
        </p:txBody>
      </p:sp>
    </p:spTree>
    <p:extLst>
      <p:ext uri="{BB962C8B-B14F-4D97-AF65-F5344CB8AC3E}">
        <p14:creationId xmlns:p14="http://schemas.microsoft.com/office/powerpoint/2010/main" val="3869656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file://localhost/Users/marionmazzella/Desktop/gourdon/marion/2/gourdon%20ESQ%201%20-%20Image%20%23%202.jpg" TargetMode="Externa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e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3687748" cy="3915126"/>
          </a:xfrm>
          <a:prstGeom prst="rect">
            <a:avLst/>
          </a:prstGeom>
        </p:spPr>
      </p:pic>
      <p:pic>
        <p:nvPicPr>
          <p:cNvPr id="21" name="Image 20" descr="C:\Users\André Gondolo\Dropbox (ALTEA GROUPE EXPERT)\Site Web Altea\Logos\Newlogo-vianova.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38939" y="5228835"/>
            <a:ext cx="2480945" cy="719455"/>
          </a:xfrm>
          <a:prstGeom prst="rect">
            <a:avLst/>
          </a:prstGeom>
          <a:noFill/>
          <a:ln>
            <a:noFill/>
          </a:ln>
        </p:spPr>
      </p:pic>
      <p:pic>
        <p:nvPicPr>
          <p:cNvPr id="22" name="Image 21" descr="C:\Users\André Gondolo\Dropbox (ALTEA GROUPE EXPERT)\Site Web Altea\Logos\GM.jp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47321" y="5227565"/>
            <a:ext cx="2189480" cy="719455"/>
          </a:xfrm>
          <a:prstGeom prst="rect">
            <a:avLst/>
          </a:prstGeom>
          <a:noFill/>
          <a:ln>
            <a:noFill/>
          </a:ln>
        </p:spPr>
      </p:pic>
      <p:sp>
        <p:nvSpPr>
          <p:cNvPr id="23" name="Text Box 3"/>
          <p:cNvSpPr txBox="1">
            <a:spLocks noChangeArrowheads="1"/>
          </p:cNvSpPr>
          <p:nvPr/>
        </p:nvSpPr>
        <p:spPr bwMode="auto">
          <a:xfrm>
            <a:off x="6221053" y="6102198"/>
            <a:ext cx="20002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ts val="800"/>
              </a:spcAft>
              <a:buClrTx/>
              <a:buSzTx/>
              <a:buFontTx/>
              <a:buNone/>
              <a:tabLst/>
            </a:pPr>
            <a:r>
              <a:rPr kumimoji="0" lang="fr-FR" altLang="fr-FR" sz="1100" b="0" i="1" u="none" strike="noStrike" cap="none" normalizeH="0" baseline="0" dirty="0">
                <a:ln>
                  <a:noFill/>
                </a:ln>
                <a:solidFill>
                  <a:schemeClr val="tx1"/>
                </a:solidFill>
                <a:effectLst/>
                <a:latin typeface="Calibri" panose="020F0502020204030204" pitchFamily="34" charset="0"/>
              </a:rPr>
              <a:t>Bureaux d’études membres de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4" name="Image 23"/>
          <p:cNvPicPr/>
          <p:nvPr/>
        </p:nvPicPr>
        <p:blipFill>
          <a:blip r:embed="rId6" cstate="email">
            <a:extLst>
              <a:ext uri="{28A0092B-C50C-407E-A947-70E740481C1C}">
                <a14:useLocalDpi xmlns:a14="http://schemas.microsoft.com/office/drawing/2010/main" val="0"/>
              </a:ext>
            </a:extLst>
          </a:blip>
          <a:stretch>
            <a:fillRect/>
          </a:stretch>
        </p:blipFill>
        <p:spPr>
          <a:xfrm>
            <a:off x="8221303" y="6032983"/>
            <a:ext cx="671830" cy="345440"/>
          </a:xfrm>
          <a:prstGeom prst="rect">
            <a:avLst/>
          </a:prstGeom>
        </p:spPr>
      </p:pic>
      <p:sp>
        <p:nvSpPr>
          <p:cNvPr id="25" name="Rectangle 24"/>
          <p:cNvSpPr/>
          <p:nvPr/>
        </p:nvSpPr>
        <p:spPr>
          <a:xfrm>
            <a:off x="0" y="3915126"/>
            <a:ext cx="3564000" cy="5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3532039" y="3411126"/>
            <a:ext cx="5611961" cy="10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5A5758"/>
                </a:solidFill>
                <a:latin typeface="Leelawadee" panose="020B0502040204020203" pitchFamily="34" charset="-34"/>
                <a:cs typeface="Leelawadee" panose="020B0502040204020203" pitchFamily="34" charset="-34"/>
              </a:rPr>
              <a:t>Phase 3 : Elaboration du Schéma d’aménagement</a:t>
            </a:r>
          </a:p>
        </p:txBody>
      </p:sp>
      <p:sp>
        <p:nvSpPr>
          <p:cNvPr id="27" name="Rectangle 26"/>
          <p:cNvSpPr/>
          <p:nvPr/>
        </p:nvSpPr>
        <p:spPr>
          <a:xfrm>
            <a:off x="3532039" y="1886482"/>
            <a:ext cx="5611961" cy="1527175"/>
          </a:xfrm>
          <a:prstGeom prst="rect">
            <a:avLst/>
          </a:prstGeom>
          <a:solidFill>
            <a:srgbClr val="5A5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p:cNvSpPr txBox="1"/>
          <p:nvPr/>
        </p:nvSpPr>
        <p:spPr>
          <a:xfrm>
            <a:off x="3563194" y="2278155"/>
            <a:ext cx="5580806" cy="923330"/>
          </a:xfrm>
          <a:prstGeom prst="rect">
            <a:avLst/>
          </a:prstGeom>
          <a:noFill/>
        </p:spPr>
        <p:txBody>
          <a:bodyPr wrap="square" rtlCol="0">
            <a:spAutoFit/>
          </a:bodyPr>
          <a:lstStyle/>
          <a:p>
            <a:r>
              <a:rPr lang="fr-FR" b="1" dirty="0">
                <a:solidFill>
                  <a:schemeClr val="bg1"/>
                </a:solidFill>
                <a:latin typeface="Leelawadee" panose="020B0502040204020203" pitchFamily="34" charset="-34"/>
                <a:cs typeface="Leelawadee" panose="020B0502040204020203" pitchFamily="34" charset="-34"/>
              </a:rPr>
              <a:t>SCHÉMA D’ORGANISATION POUR LA RECOMPOSITION DE L’ENTRÉE NORD DU VILLAGE DE GOURDON</a:t>
            </a:r>
          </a:p>
        </p:txBody>
      </p:sp>
      <p:pic>
        <p:nvPicPr>
          <p:cNvPr id="29" name="Picture 2" descr="Accue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8259" y="595083"/>
            <a:ext cx="1590675" cy="676276"/>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cteur droit 29"/>
          <p:cNvCxnSpPr/>
          <p:nvPr/>
        </p:nvCxnSpPr>
        <p:spPr>
          <a:xfrm>
            <a:off x="-1" y="6453336"/>
            <a:ext cx="891150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15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10</a:t>
            </a:fld>
            <a:endParaRPr lang="fr-FR" dirty="0"/>
          </a:p>
        </p:txBody>
      </p:sp>
      <p:sp>
        <p:nvSpPr>
          <p:cNvPr id="11" name="Rectangle 10"/>
          <p:cNvSpPr/>
          <p:nvPr/>
        </p:nvSpPr>
        <p:spPr>
          <a:xfrm>
            <a:off x="2240983" y="1230240"/>
            <a:ext cx="2783504" cy="2092881"/>
          </a:xfrm>
          <a:prstGeom prst="rect">
            <a:avLst/>
          </a:prstGeom>
          <a:solidFill>
            <a:srgbClr val="F8D6EE"/>
          </a:solidFill>
        </p:spPr>
        <p:txBody>
          <a:bodyPr wrap="square">
            <a:spAutoFit/>
          </a:bodyPr>
          <a:lstStyle/>
          <a:p>
            <a:pPr algn="just"/>
            <a:r>
              <a:rPr lang="fr-FR" sz="1000" b="1" dirty="0">
                <a:latin typeface="AdPro LT Std" panose="02000506040000020004" pitchFamily="50" charset="0"/>
              </a:rPr>
              <a:t>Enjeux majeurs</a:t>
            </a:r>
          </a:p>
          <a:p>
            <a:pPr algn="just"/>
            <a:endParaRPr lang="fr-FR" sz="1000" dirty="0"/>
          </a:p>
          <a:p>
            <a:pPr marL="128588" indent="-128588" algn="just">
              <a:buBlip>
                <a:blip r:embed="rId2"/>
              </a:buBlip>
            </a:pPr>
            <a:r>
              <a:rPr lang="fr-FR" sz="1000" dirty="0"/>
              <a:t>Reconfigurer l’espace avec des traitements de surface à la fois fonctionnels et qualitatifs.</a:t>
            </a:r>
          </a:p>
          <a:p>
            <a:pPr algn="just"/>
            <a:endParaRPr lang="fr-FR" sz="1000" b="1" dirty="0"/>
          </a:p>
          <a:p>
            <a:pPr algn="just"/>
            <a:r>
              <a:rPr lang="fr-FR" sz="1000" b="1" dirty="0">
                <a:latin typeface="AdPro LT Std" panose="02000506040000020004" pitchFamily="50" charset="0"/>
              </a:rPr>
              <a:t>Objectifs</a:t>
            </a:r>
          </a:p>
          <a:p>
            <a:pPr marL="128588" indent="-128588" algn="just">
              <a:buBlip>
                <a:blip r:embed="rId2"/>
              </a:buBlip>
            </a:pPr>
            <a:r>
              <a:rPr lang="fr-FR" sz="1000" dirty="0"/>
              <a:t>Positionner les Bus autour de l’ilot dénivelé,</a:t>
            </a:r>
          </a:p>
          <a:p>
            <a:pPr marL="128588" indent="-128588" algn="just">
              <a:buBlip>
                <a:blip r:embed="rId2"/>
              </a:buBlip>
            </a:pPr>
            <a:r>
              <a:rPr lang="fr-FR" sz="1000" dirty="0"/>
              <a:t>Séparer la voirie du parvis et du stationnement pour sécuriser les flux,</a:t>
            </a:r>
          </a:p>
          <a:p>
            <a:pPr marL="128588" indent="-128588" algn="just">
              <a:buBlip>
                <a:blip r:embed="rId2"/>
              </a:buBlip>
            </a:pPr>
            <a:r>
              <a:rPr lang="fr-FR" sz="1000" dirty="0"/>
              <a:t>Optimiser le square et végétaliser l’espace,</a:t>
            </a:r>
          </a:p>
          <a:p>
            <a:pPr marL="128588" indent="-128588" algn="just">
              <a:buBlip>
                <a:blip r:embed="rId2"/>
              </a:buBlip>
            </a:pPr>
            <a:r>
              <a:rPr lang="fr-FR" sz="1000" dirty="0"/>
              <a:t>Trouver des voiles d’ombrages en façade snack, en rappel de la place pour intimiser l’espace et maintenir à distance la perception du parking</a:t>
            </a:r>
          </a:p>
        </p:txBody>
      </p:sp>
      <p:sp>
        <p:nvSpPr>
          <p:cNvPr id="9" name="Titre 1"/>
          <p:cNvSpPr txBox="1">
            <a:spLocks/>
          </p:cNvSpPr>
          <p:nvPr/>
        </p:nvSpPr>
        <p:spPr>
          <a:xfrm>
            <a:off x="617760" y="275890"/>
            <a:ext cx="7886700" cy="792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2.c – La desserte des Bus, stationnement et parvis du snack</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49" y="3647821"/>
            <a:ext cx="7832820" cy="2800515"/>
          </a:xfrm>
          <a:prstGeom prst="rect">
            <a:avLst/>
          </a:prstGeom>
        </p:spPr>
      </p:pic>
      <p:pic>
        <p:nvPicPr>
          <p:cNvPr id="10" name="Image 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58255" y="952498"/>
            <a:ext cx="3565705" cy="2994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9098" t="24761" r="57153" b="42242"/>
          <a:stretch/>
        </p:blipFill>
        <p:spPr>
          <a:xfrm>
            <a:off x="228650" y="1230240"/>
            <a:ext cx="1949837" cy="1915629"/>
          </a:xfrm>
          <a:prstGeom prst="rect">
            <a:avLst/>
          </a:prstGeom>
        </p:spPr>
      </p:pic>
    </p:spTree>
    <p:extLst>
      <p:ext uri="{BB962C8B-B14F-4D97-AF65-F5344CB8AC3E}">
        <p14:creationId xmlns:p14="http://schemas.microsoft.com/office/powerpoint/2010/main" val="339253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2.d – Le Parking supérieur recomposé</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11</a:t>
            </a:fld>
            <a:endParaRPr lang="fr-FR" dirty="0"/>
          </a:p>
        </p:txBody>
      </p:sp>
      <p:sp>
        <p:nvSpPr>
          <p:cNvPr id="10" name="Rectangle 9"/>
          <p:cNvSpPr/>
          <p:nvPr/>
        </p:nvSpPr>
        <p:spPr>
          <a:xfrm>
            <a:off x="533306" y="3598150"/>
            <a:ext cx="2160000" cy="1631216"/>
          </a:xfrm>
          <a:prstGeom prst="rect">
            <a:avLst/>
          </a:prstGeom>
          <a:solidFill>
            <a:srgbClr val="F8D6EE"/>
          </a:solidFill>
        </p:spPr>
        <p:txBody>
          <a:bodyPr wrap="square">
            <a:spAutoFit/>
          </a:bodyPr>
          <a:lstStyle/>
          <a:p>
            <a:r>
              <a:rPr lang="fr-FR" sz="1000" b="1" dirty="0">
                <a:latin typeface="AdPro LT Std" panose="02000506040000020004" pitchFamily="50" charset="0"/>
              </a:rPr>
              <a:t>Enjeux majeurs</a:t>
            </a:r>
          </a:p>
          <a:p>
            <a:pPr algn="just"/>
            <a:endParaRPr lang="fr-FR" sz="1000" dirty="0"/>
          </a:p>
          <a:p>
            <a:pPr marL="128588" indent="-128588" algn="just">
              <a:buBlip>
                <a:blip r:embed="rId2"/>
              </a:buBlip>
            </a:pPr>
            <a:r>
              <a:rPr lang="fr-FR" sz="1000" dirty="0"/>
              <a:t>Optimiser la capacité de stationnement pour les touristes</a:t>
            </a:r>
          </a:p>
          <a:p>
            <a:pPr algn="just"/>
            <a:endParaRPr lang="fr-FR" sz="1000" b="1" dirty="0"/>
          </a:p>
          <a:p>
            <a:pPr algn="just"/>
            <a:r>
              <a:rPr lang="fr-FR" sz="1000" b="1" dirty="0">
                <a:latin typeface="AdPro LT Std" panose="02000506040000020004" pitchFamily="50" charset="0"/>
              </a:rPr>
              <a:t>Objectifs</a:t>
            </a:r>
          </a:p>
          <a:p>
            <a:pPr marL="128588" indent="-128588" algn="just">
              <a:buBlip>
                <a:blip r:embed="rId2"/>
              </a:buBlip>
            </a:pPr>
            <a:r>
              <a:rPr lang="fr-FR" sz="1000" dirty="0"/>
              <a:t>Réduire à une largeur règlementaire de 2,50 m chaque place (largeur actuelle de 3 m) pour un gain de 40 places environ.</a:t>
            </a:r>
          </a:p>
        </p:txBody>
      </p:sp>
      <p:sp>
        <p:nvSpPr>
          <p:cNvPr id="8" name="ZoneTexte 7"/>
          <p:cNvSpPr txBox="1"/>
          <p:nvPr/>
        </p:nvSpPr>
        <p:spPr>
          <a:xfrm>
            <a:off x="2766788" y="5926869"/>
            <a:ext cx="4881465" cy="307777"/>
          </a:xfrm>
          <a:prstGeom prst="rect">
            <a:avLst/>
          </a:prstGeom>
          <a:noFill/>
        </p:spPr>
        <p:txBody>
          <a:bodyPr wrap="none" rtlCol="0">
            <a:spAutoFit/>
          </a:bodyPr>
          <a:lstStyle/>
          <a:p>
            <a:r>
              <a:rPr lang="fr-FR" sz="1400" b="1" dirty="0">
                <a:latin typeface="Adobe Arabic" pitchFamily="18" charset="-78"/>
                <a:cs typeface="Adobe Arabic" pitchFamily="18" charset="-78"/>
              </a:rPr>
              <a:t>Optimisation du parking supérieur par la réduction de la dimension de chaque place</a:t>
            </a:r>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l="25888" t="43592" r="32090" b="18857"/>
          <a:stretch/>
        </p:blipFill>
        <p:spPr>
          <a:xfrm>
            <a:off x="2766788" y="1537107"/>
            <a:ext cx="6075477" cy="3838575"/>
          </a:xfrm>
          <a:prstGeom prst="rect">
            <a:avLst/>
          </a:prstGeom>
        </p:spPr>
      </p:pic>
      <p:sp>
        <p:nvSpPr>
          <p:cNvPr id="9" name="Ellipse 8"/>
          <p:cNvSpPr/>
          <p:nvPr/>
        </p:nvSpPr>
        <p:spPr>
          <a:xfrm>
            <a:off x="3351602" y="3200699"/>
            <a:ext cx="4637987" cy="260446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l="26291" t="47031" r="45043" b="16756"/>
          <a:stretch/>
        </p:blipFill>
        <p:spPr>
          <a:xfrm>
            <a:off x="451508" y="1537106"/>
            <a:ext cx="2253592" cy="2012997"/>
          </a:xfrm>
          <a:prstGeom prst="rect">
            <a:avLst/>
          </a:prstGeom>
        </p:spPr>
      </p:pic>
    </p:spTree>
    <p:extLst>
      <p:ext uri="{BB962C8B-B14F-4D97-AF65-F5344CB8AC3E}">
        <p14:creationId xmlns:p14="http://schemas.microsoft.com/office/powerpoint/2010/main" val="133940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2.e – Le parking sous-terrain dédié aux riverains</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12</a:t>
            </a:fld>
            <a:endParaRPr lang="fr-FR"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2857" t="4533" r="14904" b="4423"/>
          <a:stretch/>
        </p:blipFill>
        <p:spPr>
          <a:xfrm>
            <a:off x="2677212" y="1084355"/>
            <a:ext cx="6012550" cy="5354152"/>
          </a:xfrm>
          <a:prstGeom prst="rect">
            <a:avLst/>
          </a:prstGeom>
        </p:spPr>
      </p:pic>
      <p:sp>
        <p:nvSpPr>
          <p:cNvPr id="7" name="Rectangle 6"/>
          <p:cNvSpPr/>
          <p:nvPr/>
        </p:nvSpPr>
        <p:spPr>
          <a:xfrm>
            <a:off x="274896" y="1299407"/>
            <a:ext cx="2119104" cy="3016210"/>
          </a:xfrm>
          <a:prstGeom prst="rect">
            <a:avLst/>
          </a:prstGeom>
          <a:solidFill>
            <a:srgbClr val="F8D6EE"/>
          </a:solidFill>
        </p:spPr>
        <p:txBody>
          <a:bodyPr wrap="square">
            <a:spAutoFit/>
          </a:bodyPr>
          <a:lstStyle/>
          <a:p>
            <a:r>
              <a:rPr lang="fr-FR" sz="1000" b="1" dirty="0">
                <a:latin typeface="AdPro LT Std" panose="02000506040000020004" pitchFamily="50" charset="0"/>
              </a:rPr>
              <a:t>Enjeux majeurs</a:t>
            </a:r>
          </a:p>
          <a:p>
            <a:pPr algn="just"/>
            <a:endParaRPr lang="fr-FR" sz="1000" dirty="0"/>
          </a:p>
          <a:p>
            <a:pPr marL="128588" indent="-128588" algn="just">
              <a:buBlip>
                <a:blip r:embed="rId3"/>
              </a:buBlip>
            </a:pPr>
            <a:r>
              <a:rPr lang="fr-FR" sz="1000" dirty="0"/>
              <a:t>Trouver plus de 60 places (box compris) en sous terrain.</a:t>
            </a:r>
          </a:p>
          <a:p>
            <a:pPr algn="just"/>
            <a:endParaRPr lang="fr-FR" sz="1000" b="1" dirty="0"/>
          </a:p>
          <a:p>
            <a:pPr algn="just"/>
            <a:r>
              <a:rPr lang="fr-FR" sz="1000" b="1" dirty="0">
                <a:latin typeface="AdPro LT Std" panose="02000506040000020004" pitchFamily="50" charset="0"/>
              </a:rPr>
              <a:t>Objectifs</a:t>
            </a:r>
          </a:p>
          <a:p>
            <a:pPr marL="128588" indent="-128588" algn="just">
              <a:buBlip>
                <a:blip r:embed="rId3"/>
              </a:buBlip>
            </a:pPr>
            <a:r>
              <a:rPr lang="fr-FR" sz="1000" dirty="0"/>
              <a:t>Entrée et sortie du PK sous-terrain séparées, puits de lumières envisagés,</a:t>
            </a:r>
          </a:p>
          <a:p>
            <a:pPr marL="128588" indent="-128588" algn="just">
              <a:buBlip>
                <a:blip r:embed="rId3"/>
              </a:buBlip>
            </a:pPr>
            <a:r>
              <a:rPr lang="fr-FR" sz="1000" dirty="0"/>
              <a:t>Remonter un peu le niveau de surface, pour diminuer le volume d’excavation </a:t>
            </a:r>
          </a:p>
          <a:p>
            <a:pPr algn="just"/>
            <a:r>
              <a:rPr lang="fr-FR" sz="1000" dirty="0"/>
              <a:t>    (- 0,70 m par rapport à la route),</a:t>
            </a:r>
          </a:p>
          <a:p>
            <a:pPr marL="128588" indent="-128588" algn="just">
              <a:buBlip>
                <a:blip r:embed="rId3"/>
              </a:buBlip>
            </a:pPr>
            <a:r>
              <a:rPr lang="fr-FR" sz="1000" dirty="0"/>
              <a:t>Pas d’utilisation ci-contre sous le bâti projeté (mais elle est possible). Ni sous les 2 rangs de Micocouliers, à préserver (distance à prévoir pour le système racinaire).</a:t>
            </a:r>
          </a:p>
        </p:txBody>
      </p:sp>
    </p:spTree>
    <p:extLst>
      <p:ext uri="{BB962C8B-B14F-4D97-AF65-F5344CB8AC3E}">
        <p14:creationId xmlns:p14="http://schemas.microsoft.com/office/powerpoint/2010/main" val="410611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2.f Bilan global du stationnement recomposé – actuel / projet</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13</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graphicFrame>
        <p:nvGraphicFramePr>
          <p:cNvPr id="8" name="Tableau 7"/>
          <p:cNvGraphicFramePr>
            <a:graphicFrameLocks noGrp="1"/>
          </p:cNvGraphicFramePr>
          <p:nvPr>
            <p:extLst>
              <p:ext uri="{D42A27DB-BD31-4B8C-83A1-F6EECF244321}">
                <p14:modId xmlns:p14="http://schemas.microsoft.com/office/powerpoint/2010/main" val="2513318277"/>
              </p:ext>
            </p:extLst>
          </p:nvPr>
        </p:nvGraphicFramePr>
        <p:xfrm>
          <a:off x="1143391" y="1157126"/>
          <a:ext cx="7076782" cy="2926540"/>
        </p:xfrm>
        <a:graphic>
          <a:graphicData uri="http://schemas.openxmlformats.org/drawingml/2006/table">
            <a:tbl>
              <a:tblPr firstRow="1" bandRow="1">
                <a:tableStyleId>{5C22544A-7EE6-4342-B048-85BDC9FD1C3A}</a:tableStyleId>
              </a:tblPr>
              <a:tblGrid>
                <a:gridCol w="171204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243580">
                  <a:extLst>
                    <a:ext uri="{9D8B030D-6E8A-4147-A177-3AD203B41FA5}">
                      <a16:colId xmlns:a16="http://schemas.microsoft.com/office/drawing/2014/main" val="20002"/>
                    </a:ext>
                  </a:extLst>
                </a:gridCol>
                <a:gridCol w="1300899">
                  <a:extLst>
                    <a:ext uri="{9D8B030D-6E8A-4147-A177-3AD203B41FA5}">
                      <a16:colId xmlns:a16="http://schemas.microsoft.com/office/drawing/2014/main" val="20003"/>
                    </a:ext>
                  </a:extLst>
                </a:gridCol>
                <a:gridCol w="1611983">
                  <a:extLst>
                    <a:ext uri="{9D8B030D-6E8A-4147-A177-3AD203B41FA5}">
                      <a16:colId xmlns:a16="http://schemas.microsoft.com/office/drawing/2014/main" val="20004"/>
                    </a:ext>
                  </a:extLst>
                </a:gridCol>
              </a:tblGrid>
              <a:tr h="769418">
                <a:tc>
                  <a:txBody>
                    <a:bodyPr/>
                    <a:lstStyle/>
                    <a:p>
                      <a:endParaRPr lang="fr-FR" dirty="0"/>
                    </a:p>
                  </a:txBody>
                  <a:tcPr/>
                </a:tc>
                <a:tc>
                  <a:txBody>
                    <a:bodyPr/>
                    <a:lstStyle/>
                    <a:p>
                      <a:pPr algn="ctr"/>
                      <a:endParaRPr lang="fr-FR" sz="1400" dirty="0"/>
                    </a:p>
                  </a:txBody>
                  <a:tcPr/>
                </a:tc>
                <a:tc>
                  <a:txBody>
                    <a:bodyPr/>
                    <a:lstStyle/>
                    <a:p>
                      <a:pPr algn="ctr"/>
                      <a:endParaRPr lang="fr-FR" sz="1400" dirty="0"/>
                    </a:p>
                    <a:p>
                      <a:pPr algn="ctr"/>
                      <a:r>
                        <a:rPr lang="fr-FR" sz="1400" dirty="0"/>
                        <a:t>Etat</a:t>
                      </a:r>
                      <a:r>
                        <a:rPr lang="fr-FR" sz="1400" baseline="0" dirty="0"/>
                        <a:t> actuel</a:t>
                      </a:r>
                    </a:p>
                    <a:p>
                      <a:pPr algn="ctr"/>
                      <a:r>
                        <a:rPr lang="fr-FR" sz="1400" baseline="0" dirty="0"/>
                        <a:t>comptabilisé</a:t>
                      </a:r>
                      <a:endParaRPr lang="fr-FR" sz="1400" dirty="0"/>
                    </a:p>
                  </a:txBody>
                  <a:tcPr/>
                </a:tc>
                <a:tc>
                  <a:txBody>
                    <a:bodyPr/>
                    <a:lstStyle/>
                    <a:p>
                      <a:pPr algn="ctr"/>
                      <a:r>
                        <a:rPr lang="fr-FR" sz="1400" dirty="0"/>
                        <a:t>Projet de conception</a:t>
                      </a:r>
                    </a:p>
                  </a:txBody>
                  <a:tcPr/>
                </a:tc>
                <a:tc>
                  <a:txBody>
                    <a:bodyPr/>
                    <a:lstStyle/>
                    <a:p>
                      <a:pPr algn="ctr"/>
                      <a:r>
                        <a:rPr lang="fr-FR" sz="1400" dirty="0"/>
                        <a:t>Comparatif de capacité existant / projet</a:t>
                      </a:r>
                    </a:p>
                  </a:txBody>
                  <a:tcPr/>
                </a:tc>
                <a:extLst>
                  <a:ext uri="{0D108BD9-81ED-4DB2-BD59-A6C34878D82A}">
                    <a16:rowId xmlns:a16="http://schemas.microsoft.com/office/drawing/2014/main" val="10000"/>
                  </a:ext>
                </a:extLst>
              </a:tr>
              <a:tr h="852670">
                <a:tc>
                  <a:txBody>
                    <a:bodyPr/>
                    <a:lstStyle/>
                    <a:p>
                      <a:r>
                        <a:rPr lang="fr-FR" sz="1200" b="1" dirty="0"/>
                        <a:t>Place</a:t>
                      </a:r>
                      <a:r>
                        <a:rPr lang="fr-FR" sz="1200" b="1" baseline="0" dirty="0"/>
                        <a:t> centrale</a:t>
                      </a:r>
                    </a:p>
                    <a:p>
                      <a:r>
                        <a:rPr lang="fr-FR" sz="1200" b="1" i="0" baseline="0" dirty="0">
                          <a:solidFill>
                            <a:schemeClr val="accent2">
                              <a:lumMod val="75000"/>
                            </a:schemeClr>
                          </a:solidFill>
                        </a:rPr>
                        <a:t>PK de surface</a:t>
                      </a:r>
                    </a:p>
                    <a:p>
                      <a:r>
                        <a:rPr lang="fr-FR" sz="1200" baseline="0" dirty="0">
                          <a:solidFill>
                            <a:schemeClr val="accent3">
                              <a:lumMod val="50000"/>
                            </a:schemeClr>
                          </a:solidFill>
                        </a:rPr>
                        <a:t>PK sous terrain</a:t>
                      </a:r>
                      <a:endParaRPr lang="fr-FR" sz="1200" dirty="0">
                        <a:solidFill>
                          <a:schemeClr val="accent3">
                            <a:lumMod val="50000"/>
                          </a:schemeClr>
                        </a:solidFill>
                      </a:endParaRPr>
                    </a:p>
                  </a:txBody>
                  <a:tcPr/>
                </a:tc>
                <a:tc rowSpan="4">
                  <a:txBody>
                    <a:bodyPr/>
                    <a:lstStyle/>
                    <a:p>
                      <a:pPr algn="ctr"/>
                      <a:endParaRPr lang="fr-FR" sz="1400" dirty="0">
                        <a:solidFill>
                          <a:schemeClr val="accent2">
                            <a:lumMod val="75000"/>
                          </a:schemeClr>
                        </a:solidFill>
                      </a:endParaRPr>
                    </a:p>
                  </a:txBody>
                  <a:tcPr/>
                </a:tc>
                <a:tc>
                  <a:txBody>
                    <a:bodyPr/>
                    <a:lstStyle/>
                    <a:p>
                      <a:pPr algn="ctr"/>
                      <a:endParaRPr lang="fr-FR" sz="1200" dirty="0">
                        <a:solidFill>
                          <a:schemeClr val="accent2">
                            <a:lumMod val="75000"/>
                          </a:schemeClr>
                        </a:solidFill>
                      </a:endParaRPr>
                    </a:p>
                    <a:p>
                      <a:pPr algn="ctr"/>
                      <a:r>
                        <a:rPr lang="fr-FR" sz="1200" b="1" dirty="0">
                          <a:solidFill>
                            <a:schemeClr val="accent2">
                              <a:lumMod val="75000"/>
                            </a:schemeClr>
                          </a:solidFill>
                        </a:rPr>
                        <a:t>60 </a:t>
                      </a:r>
                      <a:r>
                        <a:rPr lang="fr-FR" sz="1200" b="1" dirty="0" err="1">
                          <a:solidFill>
                            <a:schemeClr val="accent2">
                              <a:lumMod val="75000"/>
                            </a:schemeClr>
                          </a:solidFill>
                        </a:rPr>
                        <a:t>pl</a:t>
                      </a:r>
                      <a:endParaRPr lang="fr-FR" sz="1200" b="1" dirty="0">
                        <a:solidFill>
                          <a:schemeClr val="accent2">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0 </a:t>
                      </a:r>
                      <a:r>
                        <a:rPr lang="fr-FR" sz="1200" b="0" dirty="0" err="1">
                          <a:solidFill>
                            <a:schemeClr val="tx1"/>
                          </a:solidFill>
                        </a:rPr>
                        <a:t>pl</a:t>
                      </a:r>
                      <a:endParaRPr lang="fr-FR" sz="1200" b="0" dirty="0">
                        <a:solidFill>
                          <a:schemeClr val="tx1"/>
                        </a:solidFill>
                      </a:endParaRPr>
                    </a:p>
                    <a:p>
                      <a:pPr algn="ctr"/>
                      <a:endParaRPr lang="fr-FR" sz="1200" dirty="0">
                        <a:solidFill>
                          <a:schemeClr val="accent3">
                            <a:lumMod val="50000"/>
                          </a:schemeClr>
                        </a:solidFill>
                      </a:endParaRPr>
                    </a:p>
                  </a:txBody>
                  <a:tcPr/>
                </a:tc>
                <a:tc>
                  <a:txBody>
                    <a:bodyPr/>
                    <a:lstStyle/>
                    <a:p>
                      <a:pPr algn="ctr"/>
                      <a:endParaRPr lang="fr-FR" sz="1200" dirty="0"/>
                    </a:p>
                    <a:p>
                      <a:pPr algn="ctr"/>
                      <a:r>
                        <a:rPr lang="fr-FR" sz="1200" b="1" dirty="0">
                          <a:solidFill>
                            <a:schemeClr val="accent2"/>
                          </a:solidFill>
                        </a:rPr>
                        <a:t>25 </a:t>
                      </a:r>
                      <a:r>
                        <a:rPr lang="fr-FR" sz="1200" b="1" dirty="0" err="1">
                          <a:solidFill>
                            <a:schemeClr val="accent2"/>
                          </a:solidFill>
                        </a:rPr>
                        <a:t>pl</a:t>
                      </a:r>
                      <a:endParaRPr lang="fr-FR" sz="1200" b="1" dirty="0">
                        <a:solidFill>
                          <a:schemeClr val="accent2"/>
                        </a:solidFill>
                      </a:endParaRPr>
                    </a:p>
                    <a:p>
                      <a:pPr algn="ctr"/>
                      <a:r>
                        <a:rPr lang="fr-FR" sz="1200" b="1" dirty="0">
                          <a:solidFill>
                            <a:schemeClr val="accent3">
                              <a:lumMod val="50000"/>
                            </a:schemeClr>
                          </a:solidFill>
                        </a:rPr>
                        <a:t>48</a:t>
                      </a:r>
                      <a:r>
                        <a:rPr lang="fr-FR" sz="1200" dirty="0">
                          <a:solidFill>
                            <a:schemeClr val="accent3">
                              <a:lumMod val="50000"/>
                            </a:schemeClr>
                          </a:solidFill>
                        </a:rPr>
                        <a:t> + 15 box</a:t>
                      </a:r>
                    </a:p>
                  </a:txBody>
                  <a:tcPr/>
                </a:tc>
                <a:tc>
                  <a:txBody>
                    <a:bodyPr/>
                    <a:lstStyle/>
                    <a:p>
                      <a:pPr algn="ctr"/>
                      <a:endParaRPr lang="fr-FR" sz="1200" b="1" dirty="0">
                        <a:solidFill>
                          <a:srgbClr val="D60093"/>
                        </a:solidFill>
                      </a:endParaRPr>
                    </a:p>
                    <a:p>
                      <a:pPr marL="171450" indent="-171450" algn="ctr">
                        <a:buFontTx/>
                        <a:buChar char="-"/>
                      </a:pPr>
                      <a:r>
                        <a:rPr lang="fr-FR" sz="1200" b="1" dirty="0">
                          <a:solidFill>
                            <a:srgbClr val="D60093"/>
                          </a:solidFill>
                        </a:rPr>
                        <a:t>35 </a:t>
                      </a:r>
                      <a:r>
                        <a:rPr lang="fr-FR" sz="1200" b="1" dirty="0" err="1">
                          <a:solidFill>
                            <a:srgbClr val="D60093"/>
                          </a:solidFill>
                        </a:rPr>
                        <a:t>pl</a:t>
                      </a:r>
                      <a:endParaRPr lang="fr-FR" sz="1200" b="1" dirty="0">
                        <a:solidFill>
                          <a:srgbClr val="D60093"/>
                        </a:solidFill>
                      </a:endParaRPr>
                    </a:p>
                    <a:p>
                      <a:pPr marL="0" indent="0" algn="ctr">
                        <a:buFontTx/>
                        <a:buNone/>
                      </a:pPr>
                      <a:r>
                        <a:rPr lang="fr-FR" sz="1200" b="1" u="sng" dirty="0">
                          <a:solidFill>
                            <a:srgbClr val="D60093"/>
                          </a:solidFill>
                        </a:rPr>
                        <a:t>+ 63 </a:t>
                      </a:r>
                      <a:r>
                        <a:rPr lang="fr-FR" sz="1200" b="1" u="sng" dirty="0" err="1">
                          <a:solidFill>
                            <a:srgbClr val="D60093"/>
                          </a:solidFill>
                        </a:rPr>
                        <a:t>pl</a:t>
                      </a:r>
                      <a:endParaRPr lang="fr-FR" sz="1200" b="1" u="sng" dirty="0">
                        <a:solidFill>
                          <a:srgbClr val="D60093"/>
                        </a:solidFill>
                      </a:endParaRPr>
                    </a:p>
                    <a:p>
                      <a:pPr marL="0" indent="0" algn="ctr">
                        <a:buFontTx/>
                        <a:buNone/>
                      </a:pPr>
                      <a:r>
                        <a:rPr lang="fr-FR" sz="1200" b="1" u="none" dirty="0">
                          <a:solidFill>
                            <a:srgbClr val="D60093"/>
                          </a:solidFill>
                        </a:rPr>
                        <a:t>Solde + 28 </a:t>
                      </a:r>
                      <a:r>
                        <a:rPr lang="fr-FR" sz="1200" b="1" u="none" dirty="0" err="1">
                          <a:solidFill>
                            <a:srgbClr val="D60093"/>
                          </a:solidFill>
                        </a:rPr>
                        <a:t>pl</a:t>
                      </a:r>
                      <a:endParaRPr lang="fr-FR" sz="1200" b="1" u="none" dirty="0">
                        <a:solidFill>
                          <a:srgbClr val="D60093"/>
                        </a:solidFill>
                      </a:endParaRPr>
                    </a:p>
                  </a:txBody>
                  <a:tcPr/>
                </a:tc>
                <a:extLst>
                  <a:ext uri="{0D108BD9-81ED-4DB2-BD59-A6C34878D82A}">
                    <a16:rowId xmlns:a16="http://schemas.microsoft.com/office/drawing/2014/main" val="10001"/>
                  </a:ext>
                </a:extLst>
              </a:tr>
              <a:tr h="240444">
                <a:tc>
                  <a:txBody>
                    <a:bodyPr/>
                    <a:lstStyle/>
                    <a:p>
                      <a:r>
                        <a:rPr lang="fr-FR" sz="1200" b="1" dirty="0"/>
                        <a:t>PK supérieur</a:t>
                      </a:r>
                    </a:p>
                  </a:txBody>
                  <a:tcPr/>
                </a:tc>
                <a:tc vMerge="1">
                  <a:txBody>
                    <a:bodyPr/>
                    <a:lstStyle/>
                    <a:p>
                      <a:pPr algn="ctr"/>
                      <a:endParaRPr lang="fr-FR" sz="1100" b="1" dirty="0">
                        <a:solidFill>
                          <a:schemeClr val="tx1"/>
                        </a:solidFill>
                      </a:endParaRPr>
                    </a:p>
                  </a:txBody>
                  <a:tcPr/>
                </a:tc>
                <a:tc>
                  <a:txBody>
                    <a:bodyPr/>
                    <a:lstStyle/>
                    <a:p>
                      <a:pPr algn="ctr"/>
                      <a:r>
                        <a:rPr lang="fr-FR" sz="1200" b="0" dirty="0">
                          <a:solidFill>
                            <a:schemeClr val="tx1"/>
                          </a:solidFill>
                        </a:rPr>
                        <a:t>140 </a:t>
                      </a:r>
                      <a:r>
                        <a:rPr lang="fr-FR" sz="1200" b="0" dirty="0" err="1">
                          <a:solidFill>
                            <a:schemeClr val="tx1"/>
                          </a:solidFill>
                        </a:rPr>
                        <a:t>pl</a:t>
                      </a:r>
                      <a:endParaRPr lang="fr-FR" sz="1200" b="0" dirty="0">
                        <a:solidFill>
                          <a:schemeClr val="tx1"/>
                        </a:solidFill>
                      </a:endParaRPr>
                    </a:p>
                  </a:txBody>
                  <a:tcPr/>
                </a:tc>
                <a:tc>
                  <a:txBody>
                    <a:bodyPr/>
                    <a:lstStyle/>
                    <a:p>
                      <a:pPr algn="ctr"/>
                      <a:r>
                        <a:rPr lang="fr-FR" sz="1200" b="1" dirty="0"/>
                        <a:t>180</a:t>
                      </a:r>
                      <a:r>
                        <a:rPr lang="fr-FR" sz="1200" b="0" dirty="0"/>
                        <a:t> </a:t>
                      </a:r>
                      <a:r>
                        <a:rPr lang="fr-FR" sz="1200" b="0" dirty="0" err="1"/>
                        <a:t>pl</a:t>
                      </a:r>
                      <a:endParaRPr lang="fr-FR" sz="1200" b="0" dirty="0"/>
                    </a:p>
                  </a:txBody>
                  <a:tcPr/>
                </a:tc>
                <a:tc>
                  <a:txBody>
                    <a:bodyPr/>
                    <a:lstStyle/>
                    <a:p>
                      <a:pPr algn="ctr"/>
                      <a:r>
                        <a:rPr lang="fr-FR" sz="1200" b="1" dirty="0">
                          <a:solidFill>
                            <a:srgbClr val="D60093"/>
                          </a:solidFill>
                        </a:rPr>
                        <a:t>Solde + 40 </a:t>
                      </a:r>
                      <a:r>
                        <a:rPr lang="fr-FR" sz="1200" b="1" dirty="0" err="1">
                          <a:solidFill>
                            <a:srgbClr val="D60093"/>
                          </a:solidFill>
                        </a:rPr>
                        <a:t>pl</a:t>
                      </a:r>
                      <a:endParaRPr lang="fr-FR" sz="1200" b="1" dirty="0">
                        <a:solidFill>
                          <a:srgbClr val="D60093"/>
                        </a:solidFill>
                      </a:endParaRPr>
                    </a:p>
                  </a:txBody>
                  <a:tcPr/>
                </a:tc>
                <a:extLst>
                  <a:ext uri="{0D108BD9-81ED-4DB2-BD59-A6C34878D82A}">
                    <a16:rowId xmlns:a16="http://schemas.microsoft.com/office/drawing/2014/main" val="10002"/>
                  </a:ext>
                </a:extLst>
              </a:tr>
              <a:tr h="240444">
                <a:tc>
                  <a:txBody>
                    <a:bodyPr/>
                    <a:lstStyle/>
                    <a:p>
                      <a:r>
                        <a:rPr lang="fr-FR" sz="1200" b="1" dirty="0"/>
                        <a:t>PK inférieur (snack)</a:t>
                      </a:r>
                    </a:p>
                    <a:p>
                      <a:r>
                        <a:rPr lang="fr-FR" sz="1200" b="0" dirty="0">
                          <a:solidFill>
                            <a:schemeClr val="accent2"/>
                          </a:solidFill>
                        </a:rPr>
                        <a:t>PK</a:t>
                      </a:r>
                      <a:r>
                        <a:rPr lang="fr-FR" sz="1200" b="0" baseline="0" dirty="0">
                          <a:solidFill>
                            <a:schemeClr val="accent2"/>
                          </a:solidFill>
                        </a:rPr>
                        <a:t> véhicule</a:t>
                      </a:r>
                      <a:br>
                        <a:rPr lang="fr-FR" sz="1200" b="0" baseline="0" dirty="0">
                          <a:solidFill>
                            <a:schemeClr val="accent2"/>
                          </a:solidFill>
                        </a:rPr>
                      </a:br>
                      <a:r>
                        <a:rPr lang="fr-FR" sz="1200" b="0" baseline="0" dirty="0"/>
                        <a:t>PK Bus </a:t>
                      </a:r>
                      <a:r>
                        <a:rPr lang="fr-FR" sz="900" b="0" baseline="0" dirty="0"/>
                        <a:t>(pour mémoire)</a:t>
                      </a:r>
                      <a:endParaRPr lang="fr-FR" sz="900" b="0" dirty="0"/>
                    </a:p>
                  </a:txBody>
                  <a:tcPr/>
                </a:tc>
                <a:tc vMerge="1">
                  <a:txBody>
                    <a:bodyPr/>
                    <a:lstStyle/>
                    <a:p>
                      <a:endParaRPr lang="fr-FR"/>
                    </a:p>
                  </a:txBody>
                  <a:tcPr/>
                </a:tc>
                <a:tc>
                  <a:txBody>
                    <a:bodyPr/>
                    <a:lstStyle/>
                    <a:p>
                      <a:pPr algn="ctr"/>
                      <a:endParaRPr lang="fr-FR" sz="1200" b="0" dirty="0">
                        <a:solidFill>
                          <a:schemeClr val="tx1"/>
                        </a:solidFill>
                      </a:endParaRPr>
                    </a:p>
                    <a:p>
                      <a:pPr algn="ctr"/>
                      <a:r>
                        <a:rPr lang="fr-FR" sz="1200" b="0" dirty="0">
                          <a:solidFill>
                            <a:schemeClr val="accent2"/>
                          </a:solidFill>
                        </a:rPr>
                        <a:t>5 </a:t>
                      </a:r>
                      <a:r>
                        <a:rPr lang="fr-FR" sz="1200" b="0" dirty="0" err="1">
                          <a:solidFill>
                            <a:schemeClr val="accent2"/>
                          </a:solidFill>
                        </a:rPr>
                        <a:t>pl</a:t>
                      </a:r>
                      <a:endParaRPr lang="fr-FR" sz="1200" b="0" dirty="0">
                        <a:solidFill>
                          <a:schemeClr val="accent2"/>
                        </a:solidFill>
                      </a:endParaRPr>
                    </a:p>
                    <a:p>
                      <a:pPr algn="ctr"/>
                      <a:r>
                        <a:rPr lang="fr-FR" sz="1200" b="0" dirty="0">
                          <a:solidFill>
                            <a:schemeClr val="tx1"/>
                          </a:solidFill>
                        </a:rPr>
                        <a:t>4 à 5 </a:t>
                      </a:r>
                      <a:r>
                        <a:rPr lang="fr-FR" sz="1200" b="0" dirty="0" err="1">
                          <a:solidFill>
                            <a:schemeClr val="tx1"/>
                          </a:solidFill>
                        </a:rPr>
                        <a:t>pl</a:t>
                      </a:r>
                      <a:endParaRPr lang="fr-FR" sz="1200" b="0" dirty="0">
                        <a:solidFill>
                          <a:schemeClr val="tx1"/>
                        </a:solidFill>
                      </a:endParaRPr>
                    </a:p>
                  </a:txBody>
                  <a:tcPr/>
                </a:tc>
                <a:tc>
                  <a:txBody>
                    <a:bodyPr/>
                    <a:lstStyle/>
                    <a:p>
                      <a:pPr algn="ctr"/>
                      <a:endParaRPr lang="fr-FR" sz="1200" b="0" dirty="0"/>
                    </a:p>
                    <a:p>
                      <a:pPr algn="ctr"/>
                      <a:r>
                        <a:rPr lang="fr-FR" sz="1200" b="0" dirty="0">
                          <a:solidFill>
                            <a:schemeClr val="accent2"/>
                          </a:solidFill>
                        </a:rPr>
                        <a:t>14 </a:t>
                      </a:r>
                      <a:r>
                        <a:rPr lang="fr-FR" sz="1200" b="0" dirty="0" err="1">
                          <a:solidFill>
                            <a:schemeClr val="accent2"/>
                          </a:solidFill>
                        </a:rPr>
                        <a:t>pl</a:t>
                      </a:r>
                      <a:endParaRPr lang="fr-FR" sz="1200" b="0" dirty="0">
                        <a:solidFill>
                          <a:schemeClr val="accent2"/>
                        </a:solidFill>
                      </a:endParaRPr>
                    </a:p>
                    <a:p>
                      <a:pPr algn="ctr"/>
                      <a:r>
                        <a:rPr lang="fr-FR" sz="1200" b="0" dirty="0"/>
                        <a:t>2 </a:t>
                      </a:r>
                      <a:r>
                        <a:rPr lang="fr-FR" sz="1200" b="0" dirty="0" err="1"/>
                        <a:t>pl</a:t>
                      </a:r>
                      <a:endParaRPr lang="fr-FR" sz="1200" b="0" dirty="0"/>
                    </a:p>
                  </a:txBody>
                  <a:tcPr/>
                </a:tc>
                <a:tc>
                  <a:txBody>
                    <a:bodyPr/>
                    <a:lstStyle/>
                    <a:p>
                      <a:pPr algn="ctr"/>
                      <a:endParaRPr lang="fr-FR" sz="1200" b="1" dirty="0">
                        <a:solidFill>
                          <a:srgbClr val="D60093"/>
                        </a:solidFill>
                      </a:endParaRPr>
                    </a:p>
                    <a:p>
                      <a:pPr algn="ctr"/>
                      <a:r>
                        <a:rPr lang="fr-FR" sz="1200" b="1" dirty="0">
                          <a:solidFill>
                            <a:srgbClr val="D60093"/>
                          </a:solidFill>
                        </a:rPr>
                        <a:t>+9</a:t>
                      </a:r>
                    </a:p>
                    <a:p>
                      <a:pPr algn="ctr"/>
                      <a:r>
                        <a:rPr lang="fr-FR" sz="1200" b="1" dirty="0">
                          <a:solidFill>
                            <a:srgbClr val="D60093"/>
                          </a:solidFill>
                        </a:rPr>
                        <a:t>-2 à -3</a:t>
                      </a:r>
                    </a:p>
                  </a:txBody>
                  <a:tcPr/>
                </a:tc>
                <a:extLst>
                  <a:ext uri="{0D108BD9-81ED-4DB2-BD59-A6C34878D82A}">
                    <a16:rowId xmlns:a16="http://schemas.microsoft.com/office/drawing/2014/main" val="10003"/>
                  </a:ext>
                </a:extLst>
              </a:tr>
              <a:tr h="390052">
                <a:tc>
                  <a:txBody>
                    <a:bodyPr/>
                    <a:lstStyle/>
                    <a:p>
                      <a:pPr algn="ctr"/>
                      <a:r>
                        <a:rPr lang="fr-FR" sz="1400" b="1" dirty="0"/>
                        <a:t>Totaux</a:t>
                      </a:r>
                    </a:p>
                  </a:txBody>
                  <a:tcPr/>
                </a:tc>
                <a:tc vMerge="1">
                  <a:txBody>
                    <a:bodyPr/>
                    <a:lstStyle/>
                    <a:p>
                      <a:pPr algn="ctr"/>
                      <a:endParaRPr lang="fr-FR" sz="1200" b="1" dirty="0">
                        <a:solidFill>
                          <a:srgbClr val="C00000"/>
                        </a:solidFill>
                      </a:endParaRPr>
                    </a:p>
                  </a:txBody>
                  <a:tcPr/>
                </a:tc>
                <a:tc>
                  <a:txBody>
                    <a:bodyPr/>
                    <a:lstStyle/>
                    <a:p>
                      <a:pPr algn="ctr"/>
                      <a:r>
                        <a:rPr lang="fr-FR" sz="1200" b="1" dirty="0">
                          <a:solidFill>
                            <a:srgbClr val="C00000"/>
                          </a:solidFill>
                        </a:rPr>
                        <a:t>205 </a:t>
                      </a:r>
                      <a:r>
                        <a:rPr lang="fr-FR" sz="1200" b="1" dirty="0" err="1">
                          <a:solidFill>
                            <a:srgbClr val="C00000"/>
                          </a:solidFill>
                        </a:rPr>
                        <a:t>pl</a:t>
                      </a:r>
                      <a:r>
                        <a:rPr lang="fr-FR" sz="1200" b="1" dirty="0">
                          <a:solidFill>
                            <a:srgbClr val="C00000"/>
                          </a:solidFill>
                        </a:rPr>
                        <a:t> (hors bus)</a:t>
                      </a:r>
                    </a:p>
                  </a:txBody>
                  <a:tcPr/>
                </a:tc>
                <a:tc>
                  <a:txBody>
                    <a:bodyPr/>
                    <a:lstStyle/>
                    <a:p>
                      <a:pPr algn="ctr"/>
                      <a:r>
                        <a:rPr lang="fr-FR" sz="1200" b="1" dirty="0">
                          <a:solidFill>
                            <a:srgbClr val="00B050"/>
                          </a:solidFill>
                        </a:rPr>
                        <a:t>282 </a:t>
                      </a:r>
                      <a:r>
                        <a:rPr lang="fr-FR" sz="1200" b="1" dirty="0" err="1">
                          <a:solidFill>
                            <a:srgbClr val="00B050"/>
                          </a:solidFill>
                        </a:rPr>
                        <a:t>pl</a:t>
                      </a:r>
                      <a:r>
                        <a:rPr lang="fr-FR" sz="1200" b="1" dirty="0">
                          <a:solidFill>
                            <a:srgbClr val="00B050"/>
                          </a:solidFill>
                        </a:rPr>
                        <a:t> hors bus</a:t>
                      </a:r>
                    </a:p>
                  </a:txBody>
                  <a:tcPr/>
                </a:tc>
                <a:tc>
                  <a:txBody>
                    <a:bodyPr/>
                    <a:lstStyle/>
                    <a:p>
                      <a:pPr algn="ctr"/>
                      <a:r>
                        <a:rPr lang="fr-FR" sz="1200" b="1" baseline="-25000" dirty="0">
                          <a:solidFill>
                            <a:srgbClr val="D60093"/>
                          </a:solidFill>
                        </a:rPr>
                        <a:t> </a:t>
                      </a:r>
                      <a:r>
                        <a:rPr lang="fr-FR" sz="1200" b="1" baseline="0" dirty="0">
                          <a:solidFill>
                            <a:srgbClr val="D60093"/>
                          </a:solidFill>
                        </a:rPr>
                        <a:t>+ 77</a:t>
                      </a:r>
                      <a:r>
                        <a:rPr lang="fr-FR" sz="1200" b="1" dirty="0">
                          <a:solidFill>
                            <a:srgbClr val="D60093"/>
                          </a:solidFill>
                        </a:rPr>
                        <a:t> </a:t>
                      </a:r>
                      <a:r>
                        <a:rPr lang="fr-FR" sz="1200" b="1" dirty="0" err="1">
                          <a:solidFill>
                            <a:srgbClr val="D60093"/>
                          </a:solidFill>
                        </a:rPr>
                        <a:t>pl</a:t>
                      </a:r>
                      <a:r>
                        <a:rPr lang="fr-FR" sz="1200" b="1" dirty="0">
                          <a:solidFill>
                            <a:srgbClr val="D60093"/>
                          </a:solidFill>
                        </a:rPr>
                        <a:t> (hors Bus)</a:t>
                      </a:r>
                    </a:p>
                  </a:txBody>
                  <a:tcPr/>
                </a:tc>
                <a:extLst>
                  <a:ext uri="{0D108BD9-81ED-4DB2-BD59-A6C34878D82A}">
                    <a16:rowId xmlns:a16="http://schemas.microsoft.com/office/drawing/2014/main" val="10004"/>
                  </a:ext>
                </a:extLst>
              </a:tr>
            </a:tbl>
          </a:graphicData>
        </a:graphic>
      </p:graphicFrame>
      <p:sp>
        <p:nvSpPr>
          <p:cNvPr id="9" name="Rectangle 8"/>
          <p:cNvSpPr/>
          <p:nvPr/>
        </p:nvSpPr>
        <p:spPr>
          <a:xfrm>
            <a:off x="1580953" y="5246193"/>
            <a:ext cx="6213063" cy="646331"/>
          </a:xfrm>
          <a:prstGeom prst="rect">
            <a:avLst/>
          </a:prstGeom>
          <a:solidFill>
            <a:schemeClr val="bg1">
              <a:lumMod val="75000"/>
            </a:schemeClr>
          </a:solidFill>
          <a:ln>
            <a:solidFill>
              <a:srgbClr val="EC008C"/>
            </a:solidFill>
            <a:prstDash val="sysDash"/>
          </a:ln>
        </p:spPr>
        <p:txBody>
          <a:bodyPr wrap="square">
            <a:spAutoFit/>
          </a:bodyPr>
          <a:lstStyle/>
          <a:p>
            <a:pPr algn="ctr"/>
            <a:r>
              <a:rPr lang="fr-FR" sz="1200" b="1" dirty="0">
                <a:latin typeface="AdPro LT Std" panose="02000506040000020004" pitchFamily="50" charset="0"/>
              </a:rPr>
              <a:t>Bilan global du stationnement par rapport à la capacité actuelle :</a:t>
            </a:r>
          </a:p>
          <a:p>
            <a:pPr algn="just"/>
            <a:endParaRPr lang="fr-FR" sz="1200" dirty="0"/>
          </a:p>
          <a:p>
            <a:pPr marL="128588" indent="-128588" algn="just">
              <a:buBlip>
                <a:blip r:embed="rId3"/>
              </a:buBlip>
            </a:pPr>
            <a:r>
              <a:rPr lang="fr-FR" sz="1200" b="1" dirty="0"/>
              <a:t> 77 places VL supplémentaires</a:t>
            </a:r>
          </a:p>
        </p:txBody>
      </p:sp>
    </p:spTree>
    <p:extLst>
      <p:ext uri="{BB962C8B-B14F-4D97-AF65-F5344CB8AC3E}">
        <p14:creationId xmlns:p14="http://schemas.microsoft.com/office/powerpoint/2010/main" val="1292669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2.g Bilan global du stationnement recomposé – programme/projet</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14</a:t>
            </a:fld>
            <a:endParaRPr lang="fr-FR" dirty="0"/>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graphicFrame>
        <p:nvGraphicFramePr>
          <p:cNvPr id="8" name="Tableau 7"/>
          <p:cNvGraphicFramePr>
            <a:graphicFrameLocks noGrp="1"/>
          </p:cNvGraphicFramePr>
          <p:nvPr>
            <p:extLst>
              <p:ext uri="{D42A27DB-BD31-4B8C-83A1-F6EECF244321}">
                <p14:modId xmlns:p14="http://schemas.microsoft.com/office/powerpoint/2010/main" val="1826017413"/>
              </p:ext>
            </p:extLst>
          </p:nvPr>
        </p:nvGraphicFramePr>
        <p:xfrm>
          <a:off x="1134383" y="1723742"/>
          <a:ext cx="7352907" cy="2719258"/>
        </p:xfrm>
        <a:graphic>
          <a:graphicData uri="http://schemas.openxmlformats.org/drawingml/2006/table">
            <a:tbl>
              <a:tblPr firstRow="1" bandRow="1">
                <a:tableStyleId>{5C22544A-7EE6-4342-B048-85BDC9FD1C3A}</a:tableStyleId>
              </a:tblPr>
              <a:tblGrid>
                <a:gridCol w="1721131">
                  <a:extLst>
                    <a:ext uri="{9D8B030D-6E8A-4147-A177-3AD203B41FA5}">
                      <a16:colId xmlns:a16="http://schemas.microsoft.com/office/drawing/2014/main" val="20000"/>
                    </a:ext>
                  </a:extLst>
                </a:gridCol>
                <a:gridCol w="208394">
                  <a:extLst>
                    <a:ext uri="{9D8B030D-6E8A-4147-A177-3AD203B41FA5}">
                      <a16:colId xmlns:a16="http://schemas.microsoft.com/office/drawing/2014/main" val="20001"/>
                    </a:ext>
                  </a:extLst>
                </a:gridCol>
                <a:gridCol w="2063036">
                  <a:extLst>
                    <a:ext uri="{9D8B030D-6E8A-4147-A177-3AD203B41FA5}">
                      <a16:colId xmlns:a16="http://schemas.microsoft.com/office/drawing/2014/main" val="20002"/>
                    </a:ext>
                  </a:extLst>
                </a:gridCol>
                <a:gridCol w="1330854">
                  <a:extLst>
                    <a:ext uri="{9D8B030D-6E8A-4147-A177-3AD203B41FA5}">
                      <a16:colId xmlns:a16="http://schemas.microsoft.com/office/drawing/2014/main" val="20003"/>
                    </a:ext>
                  </a:extLst>
                </a:gridCol>
                <a:gridCol w="2029492">
                  <a:extLst>
                    <a:ext uri="{9D8B030D-6E8A-4147-A177-3AD203B41FA5}">
                      <a16:colId xmlns:a16="http://schemas.microsoft.com/office/drawing/2014/main" val="20004"/>
                    </a:ext>
                  </a:extLst>
                </a:gridCol>
              </a:tblGrid>
              <a:tr h="715901">
                <a:tc>
                  <a:txBody>
                    <a:bodyPr/>
                    <a:lstStyle/>
                    <a:p>
                      <a:endParaRPr lang="fr-FR" dirty="0"/>
                    </a:p>
                  </a:txBody>
                  <a:tcPr/>
                </a:tc>
                <a:tc rowSpan="2">
                  <a:txBody>
                    <a:bodyPr/>
                    <a:lstStyle/>
                    <a:p>
                      <a:pPr algn="ctr"/>
                      <a:endParaRPr lang="fr-FR" sz="1400" dirty="0"/>
                    </a:p>
                  </a:txBody>
                  <a:tcPr/>
                </a:tc>
                <a:tc>
                  <a:txBody>
                    <a:bodyPr/>
                    <a:lstStyle/>
                    <a:p>
                      <a:pPr algn="ctr"/>
                      <a:endParaRPr lang="fr-FR" sz="1400" dirty="0"/>
                    </a:p>
                    <a:p>
                      <a:pPr algn="ctr"/>
                      <a:r>
                        <a:rPr lang="fr-FR" sz="1400" dirty="0"/>
                        <a:t>Programme</a:t>
                      </a:r>
                    </a:p>
                  </a:txBody>
                  <a:tcPr/>
                </a:tc>
                <a:tc>
                  <a:txBody>
                    <a:bodyPr/>
                    <a:lstStyle/>
                    <a:p>
                      <a:pPr algn="ctr"/>
                      <a:r>
                        <a:rPr lang="fr-FR" sz="1400" dirty="0"/>
                        <a:t>Projet de conception</a:t>
                      </a:r>
                    </a:p>
                  </a:txBody>
                  <a:tcPr/>
                </a:tc>
                <a:tc>
                  <a:txBody>
                    <a:bodyPr/>
                    <a:lstStyle/>
                    <a:p>
                      <a:pPr algn="ctr"/>
                      <a:r>
                        <a:rPr lang="fr-FR" sz="1400" dirty="0"/>
                        <a:t>Comparatif de capacité attendue</a:t>
                      </a:r>
                      <a:r>
                        <a:rPr lang="fr-FR" sz="1400" baseline="0" dirty="0"/>
                        <a:t> par le programme</a:t>
                      </a:r>
                      <a:r>
                        <a:rPr lang="fr-FR" sz="1400" dirty="0"/>
                        <a:t> / projet</a:t>
                      </a:r>
                    </a:p>
                  </a:txBody>
                  <a:tcPr/>
                </a:tc>
                <a:extLst>
                  <a:ext uri="{0D108BD9-81ED-4DB2-BD59-A6C34878D82A}">
                    <a16:rowId xmlns:a16="http://schemas.microsoft.com/office/drawing/2014/main" val="10000"/>
                  </a:ext>
                </a:extLst>
              </a:tr>
              <a:tr h="638012">
                <a:tc>
                  <a:txBody>
                    <a:bodyPr/>
                    <a:lstStyle/>
                    <a:p>
                      <a:r>
                        <a:rPr lang="fr-FR" sz="1200" b="1" dirty="0"/>
                        <a:t>Place</a:t>
                      </a:r>
                      <a:r>
                        <a:rPr lang="fr-FR" sz="1200" b="1" baseline="0" dirty="0"/>
                        <a:t> centrale</a:t>
                      </a:r>
                    </a:p>
                    <a:p>
                      <a:r>
                        <a:rPr lang="fr-FR" sz="1200" b="1" i="0" baseline="0" dirty="0">
                          <a:solidFill>
                            <a:schemeClr val="accent2">
                              <a:lumMod val="75000"/>
                            </a:schemeClr>
                          </a:solidFill>
                        </a:rPr>
                        <a:t>PK de surface</a:t>
                      </a:r>
                    </a:p>
                    <a:p>
                      <a:r>
                        <a:rPr lang="fr-FR" sz="1200" baseline="0" dirty="0">
                          <a:solidFill>
                            <a:schemeClr val="accent3">
                              <a:lumMod val="50000"/>
                            </a:schemeClr>
                          </a:solidFill>
                        </a:rPr>
                        <a:t>PK sous terrain</a:t>
                      </a:r>
                      <a:endParaRPr lang="fr-FR" sz="1200" dirty="0">
                        <a:solidFill>
                          <a:schemeClr val="accent3">
                            <a:lumMod val="50000"/>
                          </a:schemeClr>
                        </a:solidFill>
                      </a:endParaRPr>
                    </a:p>
                  </a:txBody>
                  <a:tcPr/>
                </a:tc>
                <a:tc vMerge="1">
                  <a:txBody>
                    <a:bodyPr/>
                    <a:lstStyle/>
                    <a:p>
                      <a:pPr algn="ctr"/>
                      <a:endParaRPr lang="fr-FR" sz="1400" dirty="0">
                        <a:solidFill>
                          <a:schemeClr val="accent2">
                            <a:lumMod val="75000"/>
                          </a:schemeClr>
                        </a:solidFill>
                      </a:endParaRPr>
                    </a:p>
                  </a:txBody>
                  <a:tcPr/>
                </a:tc>
                <a:tc>
                  <a:txBody>
                    <a:bodyPr/>
                    <a:lstStyle/>
                    <a:p>
                      <a:pPr algn="ctr"/>
                      <a:endParaRPr lang="fr-FR" sz="1200" dirty="0">
                        <a:solidFill>
                          <a:schemeClr val="accent2">
                            <a:lumMod val="75000"/>
                          </a:schemeClr>
                        </a:solidFill>
                      </a:endParaRPr>
                    </a:p>
                    <a:p>
                      <a:pPr algn="ctr"/>
                      <a:r>
                        <a:rPr lang="fr-FR" sz="1200" b="1" dirty="0">
                          <a:solidFill>
                            <a:schemeClr val="accent2">
                              <a:lumMod val="75000"/>
                            </a:schemeClr>
                          </a:solidFill>
                        </a:rPr>
                        <a:t>25 </a:t>
                      </a:r>
                      <a:r>
                        <a:rPr lang="fr-FR" sz="1200" b="1" dirty="0" err="1">
                          <a:solidFill>
                            <a:schemeClr val="accent2">
                              <a:lumMod val="75000"/>
                            </a:schemeClr>
                          </a:solidFill>
                        </a:rPr>
                        <a:t>pl</a:t>
                      </a:r>
                      <a:endParaRPr lang="fr-FR" sz="1200" b="1" dirty="0">
                        <a:solidFill>
                          <a:schemeClr val="accent2">
                            <a:lumMod val="7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45 </a:t>
                      </a:r>
                      <a:r>
                        <a:rPr lang="fr-FR" sz="1200" b="0" dirty="0" err="1">
                          <a:solidFill>
                            <a:schemeClr val="tx1"/>
                          </a:solidFill>
                        </a:rPr>
                        <a:t>pl</a:t>
                      </a:r>
                      <a:r>
                        <a:rPr lang="fr-FR" sz="1200" b="0" dirty="0">
                          <a:solidFill>
                            <a:schemeClr val="tx1"/>
                          </a:solidFill>
                        </a:rPr>
                        <a:t> + 15 box</a:t>
                      </a:r>
                    </a:p>
                  </a:txBody>
                  <a:tcPr/>
                </a:tc>
                <a:tc>
                  <a:txBody>
                    <a:bodyPr/>
                    <a:lstStyle/>
                    <a:p>
                      <a:pPr algn="ctr"/>
                      <a:endParaRPr lang="fr-FR" sz="1200" dirty="0"/>
                    </a:p>
                    <a:p>
                      <a:pPr algn="ctr"/>
                      <a:r>
                        <a:rPr lang="fr-FR" sz="1200" b="1" dirty="0">
                          <a:solidFill>
                            <a:schemeClr val="accent2"/>
                          </a:solidFill>
                        </a:rPr>
                        <a:t>25 </a:t>
                      </a:r>
                      <a:r>
                        <a:rPr lang="fr-FR" sz="1200" b="1" dirty="0" err="1">
                          <a:solidFill>
                            <a:schemeClr val="accent2"/>
                          </a:solidFill>
                        </a:rPr>
                        <a:t>pl</a:t>
                      </a:r>
                      <a:endParaRPr lang="fr-FR" sz="1200" b="1" dirty="0">
                        <a:solidFill>
                          <a:schemeClr val="accent2"/>
                        </a:solidFill>
                      </a:endParaRPr>
                    </a:p>
                    <a:p>
                      <a:pPr algn="ctr"/>
                      <a:r>
                        <a:rPr lang="fr-FR" sz="1200" b="1" dirty="0">
                          <a:solidFill>
                            <a:schemeClr val="accent3">
                              <a:lumMod val="50000"/>
                            </a:schemeClr>
                          </a:solidFill>
                        </a:rPr>
                        <a:t>48</a:t>
                      </a:r>
                      <a:r>
                        <a:rPr lang="fr-FR" sz="1200" dirty="0">
                          <a:solidFill>
                            <a:schemeClr val="accent3">
                              <a:lumMod val="50000"/>
                            </a:schemeClr>
                          </a:solidFill>
                        </a:rPr>
                        <a:t> + 15 box</a:t>
                      </a:r>
                    </a:p>
                  </a:txBody>
                  <a:tcPr/>
                </a:tc>
                <a:tc>
                  <a:txBody>
                    <a:bodyPr/>
                    <a:lstStyle/>
                    <a:p>
                      <a:pPr algn="ctr"/>
                      <a:endParaRPr lang="fr-FR" sz="1200" b="1" dirty="0">
                        <a:solidFill>
                          <a:srgbClr val="D60093"/>
                        </a:solidFill>
                      </a:endParaRPr>
                    </a:p>
                    <a:p>
                      <a:pPr marL="0" indent="0" algn="ctr">
                        <a:buFontTx/>
                        <a:buNone/>
                      </a:pPr>
                      <a:r>
                        <a:rPr lang="fr-FR" sz="1200" b="1" dirty="0">
                          <a:solidFill>
                            <a:srgbClr val="D60093"/>
                          </a:solidFill>
                        </a:rPr>
                        <a:t>0 </a:t>
                      </a:r>
                      <a:r>
                        <a:rPr lang="fr-FR" sz="1200" b="1" dirty="0" err="1">
                          <a:solidFill>
                            <a:srgbClr val="D60093"/>
                          </a:solidFill>
                        </a:rPr>
                        <a:t>pl</a:t>
                      </a:r>
                      <a:endParaRPr lang="fr-FR" sz="1200" b="1" dirty="0">
                        <a:solidFill>
                          <a:srgbClr val="D60093"/>
                        </a:solidFill>
                      </a:endParaRPr>
                    </a:p>
                    <a:p>
                      <a:pPr marL="0" indent="0" algn="ctr">
                        <a:buFontTx/>
                        <a:buNone/>
                      </a:pPr>
                      <a:r>
                        <a:rPr lang="fr-FR" sz="1200" b="1" u="sng" dirty="0">
                          <a:solidFill>
                            <a:srgbClr val="D60093"/>
                          </a:solidFill>
                        </a:rPr>
                        <a:t>+ 3 </a:t>
                      </a:r>
                      <a:r>
                        <a:rPr lang="fr-FR" sz="1200" b="1" u="sng" dirty="0" err="1">
                          <a:solidFill>
                            <a:srgbClr val="D60093"/>
                          </a:solidFill>
                        </a:rPr>
                        <a:t>pl</a:t>
                      </a:r>
                      <a:endParaRPr lang="fr-FR" sz="1200" b="1" u="sng" dirty="0">
                        <a:solidFill>
                          <a:srgbClr val="D60093"/>
                        </a:solidFill>
                      </a:endParaRPr>
                    </a:p>
                  </a:txBody>
                  <a:tcPr/>
                </a:tc>
                <a:extLst>
                  <a:ext uri="{0D108BD9-81ED-4DB2-BD59-A6C34878D82A}">
                    <a16:rowId xmlns:a16="http://schemas.microsoft.com/office/drawing/2014/main" val="10001"/>
                  </a:ext>
                </a:extLst>
              </a:tr>
              <a:tr h="343238">
                <a:tc>
                  <a:txBody>
                    <a:bodyPr/>
                    <a:lstStyle/>
                    <a:p>
                      <a:r>
                        <a:rPr lang="fr-FR" sz="1200" b="1" dirty="0"/>
                        <a:t>PK supérieur</a:t>
                      </a:r>
                    </a:p>
                  </a:txBody>
                  <a:tcPr/>
                </a:tc>
                <a:tc rowSpan="3">
                  <a:txBody>
                    <a:bodyPr/>
                    <a:lstStyle/>
                    <a:p>
                      <a:endParaRPr lang="fr-FR" dirty="0"/>
                    </a:p>
                  </a:txBody>
                  <a:tcPr/>
                </a:tc>
                <a:tc>
                  <a:txBody>
                    <a:bodyPr/>
                    <a:lstStyle/>
                    <a:p>
                      <a:pPr algn="ctr"/>
                      <a:r>
                        <a:rPr lang="fr-FR" sz="1200" b="0" dirty="0">
                          <a:solidFill>
                            <a:schemeClr val="tx1"/>
                          </a:solidFill>
                        </a:rPr>
                        <a:t>140 </a:t>
                      </a:r>
                      <a:r>
                        <a:rPr lang="fr-FR" sz="1200" b="0" dirty="0" err="1">
                          <a:solidFill>
                            <a:schemeClr val="tx1"/>
                          </a:solidFill>
                        </a:rPr>
                        <a:t>pl</a:t>
                      </a:r>
                      <a:endParaRPr lang="fr-FR" sz="1200" b="0" dirty="0">
                        <a:solidFill>
                          <a:schemeClr val="tx1"/>
                        </a:solidFill>
                      </a:endParaRPr>
                    </a:p>
                  </a:txBody>
                  <a:tcPr/>
                </a:tc>
                <a:tc>
                  <a:txBody>
                    <a:bodyPr/>
                    <a:lstStyle/>
                    <a:p>
                      <a:pPr algn="ctr"/>
                      <a:r>
                        <a:rPr lang="fr-FR" sz="1200" b="1" dirty="0"/>
                        <a:t>180</a:t>
                      </a:r>
                      <a:r>
                        <a:rPr lang="fr-FR" sz="1200" b="0" dirty="0"/>
                        <a:t> </a:t>
                      </a:r>
                      <a:r>
                        <a:rPr lang="fr-FR" sz="1200" b="0" dirty="0" err="1"/>
                        <a:t>pl</a:t>
                      </a:r>
                      <a:endParaRPr lang="fr-FR" sz="1200" b="0" dirty="0"/>
                    </a:p>
                  </a:txBody>
                  <a:tcPr/>
                </a:tc>
                <a:tc>
                  <a:txBody>
                    <a:bodyPr/>
                    <a:lstStyle/>
                    <a:p>
                      <a:pPr algn="ctr"/>
                      <a:r>
                        <a:rPr lang="fr-FR" sz="1200" b="1" dirty="0">
                          <a:solidFill>
                            <a:srgbClr val="D60093"/>
                          </a:solidFill>
                        </a:rPr>
                        <a:t>Solde + 40 </a:t>
                      </a:r>
                      <a:r>
                        <a:rPr lang="fr-FR" sz="1200" b="1" dirty="0" err="1">
                          <a:solidFill>
                            <a:srgbClr val="D60093"/>
                          </a:solidFill>
                        </a:rPr>
                        <a:t>pl</a:t>
                      </a:r>
                      <a:endParaRPr lang="fr-FR" sz="1200" b="1" dirty="0">
                        <a:solidFill>
                          <a:srgbClr val="D60093"/>
                        </a:solidFill>
                      </a:endParaRPr>
                    </a:p>
                  </a:txBody>
                  <a:tcPr/>
                </a:tc>
                <a:extLst>
                  <a:ext uri="{0D108BD9-81ED-4DB2-BD59-A6C34878D82A}">
                    <a16:rowId xmlns:a16="http://schemas.microsoft.com/office/drawing/2014/main" val="10002"/>
                  </a:ext>
                </a:extLst>
              </a:tr>
              <a:tr h="595559">
                <a:tc>
                  <a:txBody>
                    <a:bodyPr/>
                    <a:lstStyle/>
                    <a:p>
                      <a:r>
                        <a:rPr lang="fr-FR" sz="1200" b="1" dirty="0"/>
                        <a:t>PK inférieur (snack)</a:t>
                      </a:r>
                    </a:p>
                    <a:p>
                      <a:r>
                        <a:rPr lang="fr-FR" sz="1200" b="0" dirty="0">
                          <a:solidFill>
                            <a:schemeClr val="accent2"/>
                          </a:solidFill>
                        </a:rPr>
                        <a:t>PK</a:t>
                      </a:r>
                      <a:r>
                        <a:rPr lang="fr-FR" sz="1200" b="0" baseline="0" dirty="0">
                          <a:solidFill>
                            <a:schemeClr val="accent2"/>
                          </a:solidFill>
                        </a:rPr>
                        <a:t> véhicule</a:t>
                      </a:r>
                      <a:br>
                        <a:rPr lang="fr-FR" sz="1200" b="0" baseline="0" dirty="0">
                          <a:solidFill>
                            <a:schemeClr val="accent2"/>
                          </a:solidFill>
                        </a:rPr>
                      </a:br>
                      <a:r>
                        <a:rPr lang="fr-FR" sz="1200" b="0" baseline="0" dirty="0"/>
                        <a:t>PK Bus </a:t>
                      </a:r>
                      <a:r>
                        <a:rPr lang="fr-FR" sz="900" b="0" baseline="0" dirty="0"/>
                        <a:t>(pour mémoire)</a:t>
                      </a:r>
                      <a:endParaRPr lang="fr-FR" sz="900" b="0" dirty="0"/>
                    </a:p>
                  </a:txBody>
                  <a:tcPr/>
                </a:tc>
                <a:tc vMerge="1">
                  <a:txBody>
                    <a:bodyPr/>
                    <a:lstStyle/>
                    <a:p>
                      <a:endParaRPr lang="fr-FR"/>
                    </a:p>
                  </a:txBody>
                  <a:tcPr/>
                </a:tc>
                <a:tc>
                  <a:txBody>
                    <a:bodyPr/>
                    <a:lstStyle/>
                    <a:p>
                      <a:pPr algn="ctr"/>
                      <a:endParaRPr lang="fr-FR" sz="1200" b="0" dirty="0">
                        <a:solidFill>
                          <a:schemeClr val="accent2"/>
                        </a:solidFill>
                      </a:endParaRPr>
                    </a:p>
                    <a:p>
                      <a:pPr algn="ctr"/>
                      <a:r>
                        <a:rPr lang="fr-FR" sz="1200" b="0" dirty="0">
                          <a:solidFill>
                            <a:schemeClr val="accent2"/>
                          </a:solidFill>
                        </a:rPr>
                        <a:t>5 </a:t>
                      </a:r>
                      <a:r>
                        <a:rPr lang="fr-FR" sz="1200" b="0" dirty="0" err="1">
                          <a:solidFill>
                            <a:schemeClr val="accent2"/>
                          </a:solidFill>
                        </a:rPr>
                        <a:t>pl</a:t>
                      </a:r>
                      <a:endParaRPr lang="fr-FR" sz="1200" b="0" dirty="0">
                        <a:solidFill>
                          <a:schemeClr val="accent2"/>
                        </a:solidFill>
                      </a:endParaRPr>
                    </a:p>
                    <a:p>
                      <a:pPr algn="ctr"/>
                      <a:r>
                        <a:rPr lang="fr-FR" sz="1200" b="0" dirty="0">
                          <a:solidFill>
                            <a:schemeClr val="tx1"/>
                          </a:solidFill>
                        </a:rPr>
                        <a:t>4 à 5 </a:t>
                      </a:r>
                      <a:r>
                        <a:rPr lang="fr-FR" sz="1200" b="0" dirty="0" err="1">
                          <a:solidFill>
                            <a:schemeClr val="tx1"/>
                          </a:solidFill>
                        </a:rPr>
                        <a:t>pl</a:t>
                      </a:r>
                      <a:endParaRPr lang="fr-FR" sz="1200" b="0" dirty="0">
                        <a:solidFill>
                          <a:schemeClr val="tx1"/>
                        </a:solidFill>
                      </a:endParaRPr>
                    </a:p>
                  </a:txBody>
                  <a:tcPr/>
                </a:tc>
                <a:tc>
                  <a:txBody>
                    <a:bodyPr/>
                    <a:lstStyle/>
                    <a:p>
                      <a:pPr algn="ctr"/>
                      <a:endParaRPr lang="fr-FR" sz="1200" b="0" dirty="0"/>
                    </a:p>
                    <a:p>
                      <a:pPr algn="ctr"/>
                      <a:r>
                        <a:rPr lang="fr-FR" sz="1200" b="0" dirty="0">
                          <a:solidFill>
                            <a:schemeClr val="accent2"/>
                          </a:solidFill>
                        </a:rPr>
                        <a:t>14 </a:t>
                      </a:r>
                      <a:r>
                        <a:rPr lang="fr-FR" sz="1200" b="0" dirty="0" err="1">
                          <a:solidFill>
                            <a:schemeClr val="accent2"/>
                          </a:solidFill>
                        </a:rPr>
                        <a:t>pl</a:t>
                      </a:r>
                      <a:endParaRPr lang="fr-FR" sz="1200" b="0" dirty="0">
                        <a:solidFill>
                          <a:schemeClr val="accent2"/>
                        </a:solidFill>
                      </a:endParaRPr>
                    </a:p>
                    <a:p>
                      <a:pPr algn="ctr"/>
                      <a:r>
                        <a:rPr lang="fr-FR" sz="1200" b="0" dirty="0"/>
                        <a:t>2 </a:t>
                      </a:r>
                      <a:r>
                        <a:rPr lang="fr-FR" sz="1200" b="0" dirty="0" err="1"/>
                        <a:t>pl</a:t>
                      </a:r>
                      <a:endParaRPr lang="fr-FR" sz="1200" b="0" dirty="0"/>
                    </a:p>
                  </a:txBody>
                  <a:tcPr/>
                </a:tc>
                <a:tc>
                  <a:txBody>
                    <a:bodyPr/>
                    <a:lstStyle/>
                    <a:p>
                      <a:pPr algn="ctr"/>
                      <a:endParaRPr lang="fr-FR" sz="1200" b="1" dirty="0">
                        <a:solidFill>
                          <a:srgbClr val="D60093"/>
                        </a:solidFill>
                      </a:endParaRPr>
                    </a:p>
                    <a:p>
                      <a:pPr algn="ctr"/>
                      <a:r>
                        <a:rPr lang="fr-FR" sz="1200" b="1" dirty="0">
                          <a:solidFill>
                            <a:srgbClr val="D60093"/>
                          </a:solidFill>
                        </a:rPr>
                        <a:t>+9</a:t>
                      </a:r>
                    </a:p>
                    <a:p>
                      <a:pPr algn="ctr"/>
                      <a:r>
                        <a:rPr lang="fr-FR" sz="1200" b="1" dirty="0">
                          <a:solidFill>
                            <a:srgbClr val="D60093"/>
                          </a:solidFill>
                        </a:rPr>
                        <a:t>-2 à -3</a:t>
                      </a:r>
                    </a:p>
                  </a:txBody>
                  <a:tcPr/>
                </a:tc>
                <a:extLst>
                  <a:ext uri="{0D108BD9-81ED-4DB2-BD59-A6C34878D82A}">
                    <a16:rowId xmlns:a16="http://schemas.microsoft.com/office/drawing/2014/main" val="10003"/>
                  </a:ext>
                </a:extLst>
              </a:tr>
              <a:tr h="364340">
                <a:tc>
                  <a:txBody>
                    <a:bodyPr/>
                    <a:lstStyle/>
                    <a:p>
                      <a:pPr algn="ctr"/>
                      <a:r>
                        <a:rPr lang="fr-FR" sz="1400" b="1" dirty="0"/>
                        <a:t>Totaux</a:t>
                      </a:r>
                    </a:p>
                  </a:txBody>
                  <a:tcPr/>
                </a:tc>
                <a:tc vMerge="1">
                  <a:txBody>
                    <a:bodyPr/>
                    <a:lstStyle/>
                    <a:p>
                      <a:endParaRPr lang="fr-FR"/>
                    </a:p>
                  </a:txBody>
                  <a:tcPr/>
                </a:tc>
                <a:tc>
                  <a:txBody>
                    <a:bodyPr/>
                    <a:lstStyle/>
                    <a:p>
                      <a:pPr algn="ctr"/>
                      <a:r>
                        <a:rPr lang="fr-FR" sz="1200" b="1" dirty="0">
                          <a:solidFill>
                            <a:srgbClr val="C00000"/>
                          </a:solidFill>
                        </a:rPr>
                        <a:t>230 </a:t>
                      </a:r>
                      <a:r>
                        <a:rPr lang="fr-FR" sz="1200" b="1" dirty="0" err="1">
                          <a:solidFill>
                            <a:srgbClr val="C00000"/>
                          </a:solidFill>
                        </a:rPr>
                        <a:t>pl</a:t>
                      </a:r>
                      <a:endParaRPr lang="fr-FR" sz="1200" b="1" dirty="0">
                        <a:solidFill>
                          <a:srgbClr val="C00000"/>
                        </a:solidFill>
                      </a:endParaRPr>
                    </a:p>
                  </a:txBody>
                  <a:tcPr/>
                </a:tc>
                <a:tc>
                  <a:txBody>
                    <a:bodyPr/>
                    <a:lstStyle/>
                    <a:p>
                      <a:pPr algn="ctr"/>
                      <a:r>
                        <a:rPr lang="fr-FR" sz="1200" b="1" dirty="0">
                          <a:solidFill>
                            <a:srgbClr val="00B050"/>
                          </a:solidFill>
                        </a:rPr>
                        <a:t>282 </a:t>
                      </a:r>
                      <a:r>
                        <a:rPr lang="fr-FR" sz="1200" b="1" dirty="0" err="1">
                          <a:solidFill>
                            <a:srgbClr val="00B050"/>
                          </a:solidFill>
                        </a:rPr>
                        <a:t>pl</a:t>
                      </a:r>
                      <a:endParaRPr lang="fr-FR" sz="1200" b="1" dirty="0">
                        <a:solidFill>
                          <a:srgbClr val="00B050"/>
                        </a:solidFill>
                      </a:endParaRPr>
                    </a:p>
                  </a:txBody>
                  <a:tcPr/>
                </a:tc>
                <a:tc>
                  <a:txBody>
                    <a:bodyPr/>
                    <a:lstStyle/>
                    <a:p>
                      <a:pPr algn="ctr"/>
                      <a:r>
                        <a:rPr lang="fr-FR" sz="1200" b="1" baseline="-25000" dirty="0">
                          <a:solidFill>
                            <a:srgbClr val="D60093"/>
                          </a:solidFill>
                        </a:rPr>
                        <a:t> </a:t>
                      </a:r>
                      <a:r>
                        <a:rPr lang="fr-FR" sz="1200" b="1" baseline="0" dirty="0">
                          <a:solidFill>
                            <a:srgbClr val="D60093"/>
                          </a:solidFill>
                        </a:rPr>
                        <a:t>+ 52</a:t>
                      </a:r>
                      <a:r>
                        <a:rPr lang="fr-FR" sz="1200" b="1" dirty="0">
                          <a:solidFill>
                            <a:srgbClr val="D60093"/>
                          </a:solidFill>
                        </a:rPr>
                        <a:t> </a:t>
                      </a:r>
                      <a:r>
                        <a:rPr lang="fr-FR" sz="1200" b="1" dirty="0" err="1">
                          <a:solidFill>
                            <a:srgbClr val="D60093"/>
                          </a:solidFill>
                        </a:rPr>
                        <a:t>pl</a:t>
                      </a:r>
                      <a:endParaRPr lang="fr-FR" sz="1200" b="1" dirty="0">
                        <a:solidFill>
                          <a:srgbClr val="D60093"/>
                        </a:solidFill>
                      </a:endParaRPr>
                    </a:p>
                  </a:txBody>
                  <a:tcPr/>
                </a:tc>
                <a:extLst>
                  <a:ext uri="{0D108BD9-81ED-4DB2-BD59-A6C34878D82A}">
                    <a16:rowId xmlns:a16="http://schemas.microsoft.com/office/drawing/2014/main" val="10004"/>
                  </a:ext>
                </a:extLst>
              </a:tr>
            </a:tbl>
          </a:graphicData>
        </a:graphic>
      </p:graphicFrame>
      <p:sp>
        <p:nvSpPr>
          <p:cNvPr id="9" name="Rectangle 8"/>
          <p:cNvSpPr/>
          <p:nvPr/>
        </p:nvSpPr>
        <p:spPr>
          <a:xfrm>
            <a:off x="395926" y="4571058"/>
            <a:ext cx="8352148" cy="1708160"/>
          </a:xfrm>
          <a:prstGeom prst="rect">
            <a:avLst/>
          </a:prstGeom>
          <a:solidFill>
            <a:schemeClr val="bg1">
              <a:lumMod val="75000"/>
            </a:schemeClr>
          </a:solidFill>
          <a:ln>
            <a:solidFill>
              <a:srgbClr val="EC008C"/>
            </a:solidFill>
            <a:prstDash val="sysDash"/>
          </a:ln>
        </p:spPr>
        <p:txBody>
          <a:bodyPr wrap="square">
            <a:spAutoFit/>
          </a:bodyPr>
          <a:lstStyle/>
          <a:p>
            <a:pPr algn="ctr"/>
            <a:r>
              <a:rPr lang="fr-FR" sz="1200" b="1" dirty="0">
                <a:latin typeface="AdPro LT Std" panose="02000506040000020004" pitchFamily="50" charset="0"/>
              </a:rPr>
              <a:t>Bilan global du stationnement par rapport au programme :</a:t>
            </a:r>
          </a:p>
          <a:p>
            <a:pPr algn="just"/>
            <a:endParaRPr lang="fr-FR" sz="900" dirty="0"/>
          </a:p>
          <a:p>
            <a:pPr marL="128588" indent="-128588" algn="just">
              <a:buBlip>
                <a:blip r:embed="rId3"/>
              </a:buBlip>
            </a:pPr>
            <a:r>
              <a:rPr lang="fr-FR" sz="1200" b="1" dirty="0"/>
              <a:t>52 places supplémentaires </a:t>
            </a:r>
          </a:p>
          <a:p>
            <a:pPr marL="128588" indent="-128588" algn="just">
              <a:buBlip>
                <a:blip r:embed="rId3"/>
              </a:buBlip>
            </a:pPr>
            <a:r>
              <a:rPr lang="fr-FR" sz="1200" b="1" dirty="0"/>
              <a:t>Stationnement projeté sur l’ensemble des espaces = 282 places</a:t>
            </a:r>
          </a:p>
          <a:p>
            <a:pPr marL="128588" indent="-128588" algn="just">
              <a:buBlip>
                <a:blip r:embed="rId3"/>
              </a:buBlip>
            </a:pPr>
            <a:r>
              <a:rPr lang="fr-FR" sz="1200" b="1" dirty="0"/>
              <a:t> Nota : sur le PK supérieur, on crée 40 places en le reconfigurant. Sur la place centrale on libère 63 places riveraines (par l’utilisation exclusive du parking souterrain par les habitants), soit un gain de plus de 100 places pour les touristes (hors parkings commerces de 25 </a:t>
            </a:r>
            <a:r>
              <a:rPr lang="fr-FR" sz="1200" b="1" dirty="0" err="1"/>
              <a:t>pl</a:t>
            </a:r>
            <a:r>
              <a:rPr lang="fr-FR" sz="1200" b="1" dirty="0"/>
              <a:t> autour de la halle et snack de 14 </a:t>
            </a:r>
            <a:r>
              <a:rPr lang="fr-FR" sz="1200" b="1" dirty="0" err="1"/>
              <a:t>pl</a:t>
            </a:r>
            <a:r>
              <a:rPr lang="fr-FR" sz="1200" b="1" dirty="0"/>
              <a:t> à utilisation partagée riverains/touristes).</a:t>
            </a:r>
          </a:p>
          <a:p>
            <a:pPr marL="128588" indent="-128588" algn="just">
              <a:buBlip>
                <a:blip r:embed="rId3"/>
              </a:buBlip>
            </a:pPr>
            <a:r>
              <a:rPr lang="fr-FR" sz="1200" b="1" dirty="0"/>
              <a:t>En considérant une rotation journée, en journée d’affluence de 4 à 5 fois par jour, on permet donc le stationnement payant de 400 à  500 véhicules/jour</a:t>
            </a:r>
          </a:p>
        </p:txBody>
      </p:sp>
      <p:sp>
        <p:nvSpPr>
          <p:cNvPr id="10" name="object 9"/>
          <p:cNvSpPr txBox="1"/>
          <p:nvPr/>
        </p:nvSpPr>
        <p:spPr>
          <a:xfrm>
            <a:off x="546754" y="1194133"/>
            <a:ext cx="8528164" cy="182101"/>
          </a:xfrm>
          <a:prstGeom prst="rect">
            <a:avLst/>
          </a:prstGeom>
        </p:spPr>
        <p:txBody>
          <a:bodyPr vert="horz" wrap="square" lIns="0" tIns="12700" rIns="0" bIns="0" rtlCol="0">
            <a:spAutoFit/>
          </a:bodyPr>
          <a:lstStyle/>
          <a:p>
            <a:pPr marL="141605" marR="5080" algn="just">
              <a:lnSpc>
                <a:spcPct val="100000"/>
              </a:lnSpc>
              <a:spcBef>
                <a:spcPts val="5"/>
              </a:spcBef>
            </a:pPr>
            <a:r>
              <a:rPr lang="fr-FR" sz="1100" spc="-10" dirty="0">
                <a:latin typeface="Calibri"/>
                <a:cs typeface="Calibri"/>
              </a:rPr>
              <a:t>Capacité attendue au Programme : Place centrale : 25 </a:t>
            </a:r>
            <a:r>
              <a:rPr lang="fr-FR" sz="1100" spc="-10" dirty="0" err="1">
                <a:latin typeface="Calibri"/>
                <a:cs typeface="Calibri"/>
              </a:rPr>
              <a:t>pl</a:t>
            </a:r>
            <a:r>
              <a:rPr lang="fr-FR" sz="1100" spc="-10" dirty="0">
                <a:latin typeface="Calibri"/>
                <a:cs typeface="Calibri"/>
              </a:rPr>
              <a:t> en surfaces, 45 </a:t>
            </a:r>
            <a:r>
              <a:rPr lang="fr-FR" sz="1100" spc="-10" dirty="0" err="1">
                <a:latin typeface="Calibri"/>
                <a:cs typeface="Calibri"/>
              </a:rPr>
              <a:t>pl</a:t>
            </a:r>
            <a:r>
              <a:rPr lang="fr-FR" sz="1100" spc="-10" dirty="0">
                <a:latin typeface="Calibri"/>
                <a:cs typeface="Calibri"/>
              </a:rPr>
              <a:t> en souterrain + 15 box / Parking supérieur : à optimiser</a:t>
            </a:r>
          </a:p>
        </p:txBody>
      </p:sp>
    </p:spTree>
    <p:extLst>
      <p:ext uri="{BB962C8B-B14F-4D97-AF65-F5344CB8AC3E}">
        <p14:creationId xmlns:p14="http://schemas.microsoft.com/office/powerpoint/2010/main" val="266158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7399" y="1709739"/>
            <a:ext cx="5426075" cy="2852737"/>
          </a:xfrm>
        </p:spPr>
        <p:txBody>
          <a:bodyPr>
            <a:normAutofit/>
          </a:bodyPr>
          <a:lstStyle/>
          <a:p>
            <a:r>
              <a:rPr lang="fr-FR" dirty="0"/>
              <a:t>Partie 3 : </a:t>
            </a:r>
            <a:br>
              <a:rPr lang="fr-FR" dirty="0"/>
            </a:br>
            <a:r>
              <a:rPr lang="fr-FR" dirty="0"/>
              <a:t>La faisabilité de l’ensemble bâti commerces/logements</a:t>
            </a:r>
          </a:p>
        </p:txBody>
      </p:sp>
      <p:sp>
        <p:nvSpPr>
          <p:cNvPr id="4" name="Espace réservé du pied de page 3"/>
          <p:cNvSpPr>
            <a:spLocks noGrp="1"/>
          </p:cNvSpPr>
          <p:nvPr>
            <p:ph type="ftr" sz="quarter" idx="11"/>
          </p:nvPr>
        </p:nvSpPr>
        <p:spPr>
          <a:xfrm>
            <a:off x="3028950" y="6356351"/>
            <a:ext cx="30861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15</a:t>
            </a:fld>
            <a:endParaRPr lang="fr-FR" dirty="0"/>
          </a:p>
        </p:txBody>
      </p:sp>
      <p:sp>
        <p:nvSpPr>
          <p:cNvPr id="3" name="Espace réservé du texte 2"/>
          <p:cNvSpPr>
            <a:spLocks noGrp="1"/>
          </p:cNvSpPr>
          <p:nvPr>
            <p:ph type="body" idx="1"/>
          </p:nvPr>
        </p:nvSpPr>
        <p:spPr/>
        <p:txBody>
          <a:bodyPr/>
          <a:lstStyle/>
          <a:p>
            <a:endParaRPr lang="fr-FR" dirty="0"/>
          </a:p>
        </p:txBody>
      </p:sp>
      <p:pic>
        <p:nvPicPr>
          <p:cNvPr id="6" name="Image 5" descr="gourdon APD 22 - Image6.jpg"/>
          <p:cNvPicPr>
            <a:picLocks noChangeAspect="1"/>
          </p:cNvPicPr>
          <p:nvPr/>
        </p:nvPicPr>
        <p:blipFill rotWithShape="1">
          <a:blip r:embed="rId2" cstate="print">
            <a:extLst>
              <a:ext uri="{28A0092B-C50C-407E-A947-70E740481C1C}">
                <a14:useLocalDpi xmlns:a14="http://schemas.microsoft.com/office/drawing/2010/main" val="0"/>
              </a:ext>
            </a:extLst>
          </a:blip>
          <a:srcRect l="3590" t="29113" r="18205" b="12981"/>
          <a:stretch/>
        </p:blipFill>
        <p:spPr>
          <a:xfrm>
            <a:off x="429447" y="2128777"/>
            <a:ext cx="2786830" cy="1653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0121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04.2 A.pdf"/>
          <p:cNvPicPr>
            <a:picLocks noChangeAspect="1"/>
          </p:cNvPicPr>
          <p:nvPr/>
        </p:nvPicPr>
        <p:blipFill rotWithShape="1">
          <a:blip r:embed="rId3">
            <a:extLst>
              <a:ext uri="{28A0092B-C50C-407E-A947-70E740481C1C}">
                <a14:useLocalDpi xmlns:a14="http://schemas.microsoft.com/office/drawing/2010/main" val="0"/>
              </a:ext>
            </a:extLst>
          </a:blip>
          <a:srcRect r="16808"/>
          <a:stretch/>
        </p:blipFill>
        <p:spPr>
          <a:xfrm>
            <a:off x="162560" y="1635906"/>
            <a:ext cx="5466080" cy="46429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16</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23" name="object 6"/>
          <p:cNvSpPr/>
          <p:nvPr/>
        </p:nvSpPr>
        <p:spPr>
          <a:xfrm rot="12391756">
            <a:off x="3297070" y="1311050"/>
            <a:ext cx="2229819" cy="1822900"/>
          </a:xfrm>
          <a:custGeom>
            <a:avLst/>
            <a:gdLst/>
            <a:ahLst/>
            <a:cxnLst/>
            <a:rect l="l" t="t" r="r" b="b"/>
            <a:pathLst>
              <a:path w="670560" h="1748154">
                <a:moveTo>
                  <a:pt x="617220" y="548640"/>
                </a:moveTo>
                <a:lnTo>
                  <a:pt x="617220" y="452628"/>
                </a:lnTo>
                <a:lnTo>
                  <a:pt x="608076" y="496824"/>
                </a:lnTo>
                <a:lnTo>
                  <a:pt x="598932" y="544068"/>
                </a:lnTo>
                <a:lnTo>
                  <a:pt x="574548" y="640080"/>
                </a:lnTo>
                <a:lnTo>
                  <a:pt x="574548" y="638556"/>
                </a:lnTo>
                <a:lnTo>
                  <a:pt x="544068" y="737616"/>
                </a:lnTo>
                <a:lnTo>
                  <a:pt x="527304" y="789432"/>
                </a:lnTo>
                <a:lnTo>
                  <a:pt x="527304" y="787908"/>
                </a:lnTo>
                <a:lnTo>
                  <a:pt x="509016" y="839724"/>
                </a:lnTo>
                <a:lnTo>
                  <a:pt x="489204" y="891540"/>
                </a:lnTo>
                <a:lnTo>
                  <a:pt x="446532" y="995172"/>
                </a:lnTo>
                <a:lnTo>
                  <a:pt x="423672" y="1046988"/>
                </a:lnTo>
                <a:lnTo>
                  <a:pt x="399288" y="1098804"/>
                </a:lnTo>
                <a:lnTo>
                  <a:pt x="347472" y="1202436"/>
                </a:lnTo>
                <a:lnTo>
                  <a:pt x="320040" y="1254252"/>
                </a:lnTo>
                <a:lnTo>
                  <a:pt x="291084" y="1306068"/>
                </a:lnTo>
                <a:lnTo>
                  <a:pt x="262128" y="1356360"/>
                </a:lnTo>
                <a:lnTo>
                  <a:pt x="231648" y="1408176"/>
                </a:lnTo>
                <a:lnTo>
                  <a:pt x="231648" y="1406652"/>
                </a:lnTo>
                <a:lnTo>
                  <a:pt x="201168" y="1456944"/>
                </a:lnTo>
                <a:lnTo>
                  <a:pt x="137160" y="1554480"/>
                </a:lnTo>
                <a:lnTo>
                  <a:pt x="103632" y="1601724"/>
                </a:lnTo>
                <a:lnTo>
                  <a:pt x="70104" y="1647444"/>
                </a:lnTo>
                <a:lnTo>
                  <a:pt x="35052" y="1693164"/>
                </a:lnTo>
                <a:lnTo>
                  <a:pt x="0" y="1735836"/>
                </a:lnTo>
                <a:lnTo>
                  <a:pt x="15240" y="1748028"/>
                </a:lnTo>
                <a:lnTo>
                  <a:pt x="85344" y="1659636"/>
                </a:lnTo>
                <a:lnTo>
                  <a:pt x="152400" y="1565148"/>
                </a:lnTo>
                <a:lnTo>
                  <a:pt x="216408" y="1467612"/>
                </a:lnTo>
                <a:lnTo>
                  <a:pt x="248412" y="1417320"/>
                </a:lnTo>
                <a:lnTo>
                  <a:pt x="278892" y="1367028"/>
                </a:lnTo>
                <a:lnTo>
                  <a:pt x="336804" y="1263396"/>
                </a:lnTo>
                <a:lnTo>
                  <a:pt x="364236" y="1211580"/>
                </a:lnTo>
                <a:lnTo>
                  <a:pt x="416052" y="1107948"/>
                </a:lnTo>
                <a:lnTo>
                  <a:pt x="440436" y="1054608"/>
                </a:lnTo>
                <a:lnTo>
                  <a:pt x="463296" y="1002792"/>
                </a:lnTo>
                <a:lnTo>
                  <a:pt x="486156" y="949452"/>
                </a:lnTo>
                <a:lnTo>
                  <a:pt x="507492" y="897636"/>
                </a:lnTo>
                <a:lnTo>
                  <a:pt x="527304" y="845820"/>
                </a:lnTo>
                <a:lnTo>
                  <a:pt x="545592" y="795528"/>
                </a:lnTo>
                <a:lnTo>
                  <a:pt x="562356" y="743712"/>
                </a:lnTo>
                <a:lnTo>
                  <a:pt x="592836" y="644652"/>
                </a:lnTo>
                <a:lnTo>
                  <a:pt x="617220" y="548640"/>
                </a:lnTo>
                <a:close/>
              </a:path>
              <a:path w="670560" h="1748154">
                <a:moveTo>
                  <a:pt x="670560" y="36576"/>
                </a:moveTo>
                <a:lnTo>
                  <a:pt x="667512" y="30480"/>
                </a:lnTo>
                <a:lnTo>
                  <a:pt x="662940" y="28956"/>
                </a:lnTo>
                <a:lnTo>
                  <a:pt x="562356" y="0"/>
                </a:lnTo>
                <a:lnTo>
                  <a:pt x="568452" y="25527"/>
                </a:lnTo>
                <a:lnTo>
                  <a:pt x="568452" y="19812"/>
                </a:lnTo>
                <a:lnTo>
                  <a:pt x="582168" y="7620"/>
                </a:lnTo>
                <a:lnTo>
                  <a:pt x="585216" y="10668"/>
                </a:lnTo>
                <a:lnTo>
                  <a:pt x="599283" y="30362"/>
                </a:lnTo>
                <a:lnTo>
                  <a:pt x="658368" y="47244"/>
                </a:lnTo>
                <a:lnTo>
                  <a:pt x="662940" y="48768"/>
                </a:lnTo>
                <a:lnTo>
                  <a:pt x="667512" y="45720"/>
                </a:lnTo>
                <a:lnTo>
                  <a:pt x="670560" y="36576"/>
                </a:lnTo>
                <a:close/>
              </a:path>
              <a:path w="670560" h="1748154">
                <a:moveTo>
                  <a:pt x="599283" y="30362"/>
                </a:moveTo>
                <a:lnTo>
                  <a:pt x="585216" y="10668"/>
                </a:lnTo>
                <a:lnTo>
                  <a:pt x="582168" y="7620"/>
                </a:lnTo>
                <a:lnTo>
                  <a:pt x="568452" y="19812"/>
                </a:lnTo>
                <a:lnTo>
                  <a:pt x="571500" y="22860"/>
                </a:lnTo>
                <a:lnTo>
                  <a:pt x="573024" y="25146"/>
                </a:lnTo>
                <a:lnTo>
                  <a:pt x="573024" y="22860"/>
                </a:lnTo>
                <a:lnTo>
                  <a:pt x="585216" y="12192"/>
                </a:lnTo>
                <a:lnTo>
                  <a:pt x="588734" y="27348"/>
                </a:lnTo>
                <a:lnTo>
                  <a:pt x="599283" y="30362"/>
                </a:lnTo>
                <a:close/>
              </a:path>
              <a:path w="670560" h="1748154">
                <a:moveTo>
                  <a:pt x="597244" y="64008"/>
                </a:moveTo>
                <a:lnTo>
                  <a:pt x="597103" y="63398"/>
                </a:lnTo>
                <a:lnTo>
                  <a:pt x="591312" y="51816"/>
                </a:lnTo>
                <a:lnTo>
                  <a:pt x="591312" y="53340"/>
                </a:lnTo>
                <a:lnTo>
                  <a:pt x="585216" y="41148"/>
                </a:lnTo>
                <a:lnTo>
                  <a:pt x="585216" y="42672"/>
                </a:lnTo>
                <a:lnTo>
                  <a:pt x="577596" y="32004"/>
                </a:lnTo>
                <a:lnTo>
                  <a:pt x="571500" y="22860"/>
                </a:lnTo>
                <a:lnTo>
                  <a:pt x="568452" y="19812"/>
                </a:lnTo>
                <a:lnTo>
                  <a:pt x="568452" y="25527"/>
                </a:lnTo>
                <a:lnTo>
                  <a:pt x="586740" y="102108"/>
                </a:lnTo>
                <a:lnTo>
                  <a:pt x="588264" y="106680"/>
                </a:lnTo>
                <a:lnTo>
                  <a:pt x="592836" y="109728"/>
                </a:lnTo>
                <a:lnTo>
                  <a:pt x="595884" y="109728"/>
                </a:lnTo>
                <a:lnTo>
                  <a:pt x="595884" y="64008"/>
                </a:lnTo>
                <a:lnTo>
                  <a:pt x="597244" y="64008"/>
                </a:lnTo>
                <a:close/>
              </a:path>
              <a:path w="670560" h="1748154">
                <a:moveTo>
                  <a:pt x="588734" y="27348"/>
                </a:moveTo>
                <a:lnTo>
                  <a:pt x="585216" y="12192"/>
                </a:lnTo>
                <a:lnTo>
                  <a:pt x="573024" y="22860"/>
                </a:lnTo>
                <a:lnTo>
                  <a:pt x="588734" y="27348"/>
                </a:lnTo>
                <a:close/>
              </a:path>
              <a:path w="670560" h="1748154">
                <a:moveTo>
                  <a:pt x="597103" y="63398"/>
                </a:moveTo>
                <a:lnTo>
                  <a:pt x="588734" y="27348"/>
                </a:lnTo>
                <a:lnTo>
                  <a:pt x="573024" y="22860"/>
                </a:lnTo>
                <a:lnTo>
                  <a:pt x="573024" y="25146"/>
                </a:lnTo>
                <a:lnTo>
                  <a:pt x="577596" y="32004"/>
                </a:lnTo>
                <a:lnTo>
                  <a:pt x="585216" y="42672"/>
                </a:lnTo>
                <a:lnTo>
                  <a:pt x="585216" y="41148"/>
                </a:lnTo>
                <a:lnTo>
                  <a:pt x="591312" y="53340"/>
                </a:lnTo>
                <a:lnTo>
                  <a:pt x="591312" y="51816"/>
                </a:lnTo>
                <a:lnTo>
                  <a:pt x="597103" y="63398"/>
                </a:lnTo>
                <a:close/>
              </a:path>
              <a:path w="670560" h="1748154">
                <a:moveTo>
                  <a:pt x="652272" y="284988"/>
                </a:moveTo>
                <a:lnTo>
                  <a:pt x="652272" y="245364"/>
                </a:lnTo>
                <a:lnTo>
                  <a:pt x="650748" y="208788"/>
                </a:lnTo>
                <a:lnTo>
                  <a:pt x="644652" y="155448"/>
                </a:lnTo>
                <a:lnTo>
                  <a:pt x="629412" y="94488"/>
                </a:lnTo>
                <a:lnTo>
                  <a:pt x="608076" y="42672"/>
                </a:lnTo>
                <a:lnTo>
                  <a:pt x="588734" y="27348"/>
                </a:lnTo>
                <a:lnTo>
                  <a:pt x="597103" y="63398"/>
                </a:lnTo>
                <a:lnTo>
                  <a:pt x="597408" y="64008"/>
                </a:lnTo>
                <a:lnTo>
                  <a:pt x="597408" y="64711"/>
                </a:lnTo>
                <a:lnTo>
                  <a:pt x="598424" y="69088"/>
                </a:lnTo>
                <a:lnTo>
                  <a:pt x="601980" y="76200"/>
                </a:lnTo>
                <a:lnTo>
                  <a:pt x="601980" y="74676"/>
                </a:lnTo>
                <a:lnTo>
                  <a:pt x="606552" y="88392"/>
                </a:lnTo>
                <a:lnTo>
                  <a:pt x="606552" y="86868"/>
                </a:lnTo>
                <a:lnTo>
                  <a:pt x="615696" y="114300"/>
                </a:lnTo>
                <a:lnTo>
                  <a:pt x="620268" y="129540"/>
                </a:lnTo>
                <a:lnTo>
                  <a:pt x="620268" y="133096"/>
                </a:lnTo>
                <a:lnTo>
                  <a:pt x="623316" y="143256"/>
                </a:lnTo>
                <a:lnTo>
                  <a:pt x="626364" y="160020"/>
                </a:lnTo>
                <a:lnTo>
                  <a:pt x="626364" y="158496"/>
                </a:lnTo>
                <a:lnTo>
                  <a:pt x="627888" y="175260"/>
                </a:lnTo>
                <a:lnTo>
                  <a:pt x="630936" y="192024"/>
                </a:lnTo>
                <a:lnTo>
                  <a:pt x="630936" y="210312"/>
                </a:lnTo>
                <a:lnTo>
                  <a:pt x="633984" y="246888"/>
                </a:lnTo>
                <a:lnTo>
                  <a:pt x="633984" y="463296"/>
                </a:lnTo>
                <a:lnTo>
                  <a:pt x="635508" y="455676"/>
                </a:lnTo>
                <a:lnTo>
                  <a:pt x="647700" y="367284"/>
                </a:lnTo>
                <a:lnTo>
                  <a:pt x="650748" y="324612"/>
                </a:lnTo>
                <a:lnTo>
                  <a:pt x="652272" y="284988"/>
                </a:lnTo>
                <a:close/>
              </a:path>
              <a:path w="670560" h="1748154">
                <a:moveTo>
                  <a:pt x="598424" y="69088"/>
                </a:moveTo>
                <a:lnTo>
                  <a:pt x="597244" y="64008"/>
                </a:lnTo>
                <a:lnTo>
                  <a:pt x="595884" y="64008"/>
                </a:lnTo>
                <a:lnTo>
                  <a:pt x="598424" y="69088"/>
                </a:lnTo>
                <a:close/>
              </a:path>
              <a:path w="670560" h="1748154">
                <a:moveTo>
                  <a:pt x="606552" y="102108"/>
                </a:moveTo>
                <a:lnTo>
                  <a:pt x="605028" y="97536"/>
                </a:lnTo>
                <a:lnTo>
                  <a:pt x="598424" y="69088"/>
                </a:lnTo>
                <a:lnTo>
                  <a:pt x="595884" y="64008"/>
                </a:lnTo>
                <a:lnTo>
                  <a:pt x="595884" y="109728"/>
                </a:lnTo>
                <a:lnTo>
                  <a:pt x="599283" y="109610"/>
                </a:lnTo>
                <a:lnTo>
                  <a:pt x="603504" y="108204"/>
                </a:lnTo>
                <a:lnTo>
                  <a:pt x="606552" y="102108"/>
                </a:lnTo>
                <a:close/>
              </a:path>
              <a:path w="670560" h="1748154">
                <a:moveTo>
                  <a:pt x="597408" y="64711"/>
                </a:moveTo>
                <a:lnTo>
                  <a:pt x="597408" y="64008"/>
                </a:lnTo>
                <a:lnTo>
                  <a:pt x="597244" y="64008"/>
                </a:lnTo>
                <a:lnTo>
                  <a:pt x="597408" y="64711"/>
                </a:lnTo>
                <a:close/>
              </a:path>
              <a:path w="670560" h="1748154">
                <a:moveTo>
                  <a:pt x="633984" y="463296"/>
                </a:moveTo>
                <a:lnTo>
                  <a:pt x="633984" y="283464"/>
                </a:lnTo>
                <a:lnTo>
                  <a:pt x="627888" y="365760"/>
                </a:lnTo>
                <a:lnTo>
                  <a:pt x="623316" y="408432"/>
                </a:lnTo>
                <a:lnTo>
                  <a:pt x="615696" y="452628"/>
                </a:lnTo>
                <a:lnTo>
                  <a:pt x="617220" y="452628"/>
                </a:lnTo>
                <a:lnTo>
                  <a:pt x="617220" y="548640"/>
                </a:lnTo>
                <a:lnTo>
                  <a:pt x="633984" y="463296"/>
                </a:lnTo>
                <a:close/>
              </a:path>
              <a:path w="670560" h="1748154">
                <a:moveTo>
                  <a:pt x="620268" y="133096"/>
                </a:moveTo>
                <a:lnTo>
                  <a:pt x="620268" y="129540"/>
                </a:lnTo>
                <a:lnTo>
                  <a:pt x="618744" y="128016"/>
                </a:lnTo>
                <a:lnTo>
                  <a:pt x="620268" y="133096"/>
                </a:lnTo>
                <a:close/>
              </a:path>
              <a:path w="670560" h="1748154">
                <a:moveTo>
                  <a:pt x="630936" y="210312"/>
                </a:moveTo>
                <a:lnTo>
                  <a:pt x="630936" y="192024"/>
                </a:lnTo>
                <a:lnTo>
                  <a:pt x="629412" y="192024"/>
                </a:lnTo>
                <a:lnTo>
                  <a:pt x="630936" y="210312"/>
                </a:lnTo>
                <a:close/>
              </a:path>
            </a:pathLst>
          </a:custGeom>
          <a:solidFill>
            <a:srgbClr val="EC008B"/>
          </a:solidFill>
        </p:spPr>
        <p:txBody>
          <a:bodyPr wrap="square" lIns="0" tIns="0" rIns="0" bIns="0" rtlCol="0"/>
          <a:lstStyle/>
          <a:p>
            <a:endParaRPr/>
          </a:p>
        </p:txBody>
      </p:sp>
      <p:sp>
        <p:nvSpPr>
          <p:cNvPr id="24" name="object 9"/>
          <p:cNvSpPr txBox="1"/>
          <p:nvPr/>
        </p:nvSpPr>
        <p:spPr>
          <a:xfrm>
            <a:off x="5841125" y="4116864"/>
            <a:ext cx="2903855" cy="1878719"/>
          </a:xfrm>
          <a:prstGeom prst="rect">
            <a:avLst/>
          </a:prstGeom>
        </p:spPr>
        <p:txBody>
          <a:bodyPr vert="horz" wrap="square" lIns="0" tIns="12700" rIns="0" bIns="0" rtlCol="0">
            <a:spAutoFit/>
          </a:bodyPr>
          <a:lstStyle/>
          <a:p>
            <a:pPr marL="141605" marR="5080" algn="just">
              <a:lnSpc>
                <a:spcPct val="100000"/>
              </a:lnSpc>
              <a:spcBef>
                <a:spcPts val="5"/>
              </a:spcBef>
            </a:pPr>
            <a:r>
              <a:rPr lang="fr-FR" sz="1100" spc="-10" dirty="0">
                <a:latin typeface="Calibri"/>
                <a:cs typeface="Calibri"/>
              </a:rPr>
              <a:t>- Emprise au sol générale d’environ 240 m² possible.</a:t>
            </a:r>
          </a:p>
          <a:p>
            <a:pPr marL="141605" marR="5080" algn="just">
              <a:lnSpc>
                <a:spcPct val="100000"/>
              </a:lnSpc>
              <a:spcBef>
                <a:spcPts val="5"/>
              </a:spcBef>
            </a:pPr>
            <a:endParaRPr lang="fr-FR" sz="1100" spc="-10" dirty="0">
              <a:latin typeface="Calibri"/>
              <a:cs typeface="Calibri"/>
            </a:endParaRPr>
          </a:p>
          <a:p>
            <a:pPr marL="141605" marR="5080" algn="just">
              <a:lnSpc>
                <a:spcPct val="100000"/>
              </a:lnSpc>
              <a:spcBef>
                <a:spcPts val="5"/>
              </a:spcBef>
            </a:pPr>
            <a:r>
              <a:rPr lang="fr-FR" sz="1100" spc="-10" dirty="0">
                <a:latin typeface="Calibri"/>
                <a:cs typeface="Calibri"/>
              </a:rPr>
              <a:t>- Boulangerie avec atelier de fabrication autour des 200 m²</a:t>
            </a:r>
            <a:r>
              <a:rPr lang="fr-FR" sz="1100" dirty="0">
                <a:latin typeface="Calibri"/>
                <a:cs typeface="Calibri"/>
              </a:rPr>
              <a:t> au RDC + </a:t>
            </a:r>
            <a:r>
              <a:rPr lang="fr-FR" sz="1100" spc="-10" dirty="0">
                <a:latin typeface="Calibri"/>
                <a:cs typeface="Calibri"/>
              </a:rPr>
              <a:t>40 m² de services/locaux techniques/stockages.</a:t>
            </a:r>
          </a:p>
          <a:p>
            <a:pPr marL="141605" marR="5080" algn="just">
              <a:lnSpc>
                <a:spcPct val="100000"/>
              </a:lnSpc>
              <a:spcBef>
                <a:spcPts val="5"/>
              </a:spcBef>
            </a:pPr>
            <a:r>
              <a:rPr lang="fr-FR" sz="1100" spc="-10" dirty="0">
                <a:latin typeface="Calibri"/>
                <a:cs typeface="Calibri"/>
              </a:rPr>
              <a:t>Le programme semble rentrer dans l’emprise des garages existants. Si + de besoins, envisager + d’emprise sur l’agora.</a:t>
            </a:r>
          </a:p>
          <a:p>
            <a:pPr marL="141605" marR="5080" algn="just">
              <a:lnSpc>
                <a:spcPct val="100000"/>
              </a:lnSpc>
              <a:spcBef>
                <a:spcPts val="5"/>
              </a:spcBef>
            </a:pPr>
            <a:endParaRPr lang="fr-FR" sz="1100" spc="-10" dirty="0">
              <a:latin typeface="Calibri"/>
              <a:cs typeface="Calibri"/>
            </a:endParaRPr>
          </a:p>
          <a:p>
            <a:pPr marL="141605" marR="5080" algn="just">
              <a:lnSpc>
                <a:spcPct val="100000"/>
              </a:lnSpc>
              <a:spcBef>
                <a:spcPts val="5"/>
              </a:spcBef>
            </a:pPr>
            <a:r>
              <a:rPr lang="fr-FR" sz="1100" spc="-10" dirty="0">
                <a:latin typeface="Calibri"/>
                <a:cs typeface="Calibri"/>
              </a:rPr>
              <a:t>-Logements au R+1 et R+2</a:t>
            </a:r>
          </a:p>
        </p:txBody>
      </p:sp>
      <p:sp>
        <p:nvSpPr>
          <p:cNvPr id="25" name="object 14"/>
          <p:cNvSpPr txBox="1"/>
          <p:nvPr/>
        </p:nvSpPr>
        <p:spPr>
          <a:xfrm>
            <a:off x="658146" y="5967546"/>
            <a:ext cx="2783205" cy="182101"/>
          </a:xfrm>
          <a:prstGeom prst="rect">
            <a:avLst/>
          </a:prstGeom>
        </p:spPr>
        <p:txBody>
          <a:bodyPr vert="horz" wrap="square" lIns="0" tIns="12700" rIns="0" bIns="0" rtlCol="0">
            <a:spAutoFit/>
          </a:bodyPr>
          <a:lstStyle/>
          <a:p>
            <a:pPr marL="12700" algn="ctr">
              <a:lnSpc>
                <a:spcPct val="100000"/>
              </a:lnSpc>
              <a:spcBef>
                <a:spcPts val="100"/>
              </a:spcBef>
            </a:pPr>
            <a:r>
              <a:rPr lang="fr-FR" sz="1100" b="1" i="1" spc="-5" dirty="0">
                <a:solidFill>
                  <a:srgbClr val="595657"/>
                </a:solidFill>
                <a:latin typeface="Calibri-BoldItalic"/>
                <a:cs typeface="Calibri-BoldItalic"/>
              </a:rPr>
              <a:t>Schématisation des implantations</a:t>
            </a:r>
            <a:endParaRPr sz="1100" dirty="0">
              <a:latin typeface="Calibri-BoldItalic"/>
              <a:cs typeface="Calibri-BoldItalic"/>
            </a:endParaRPr>
          </a:p>
        </p:txBody>
      </p:sp>
      <p:sp>
        <p:nvSpPr>
          <p:cNvPr id="13" name="Rectangle 12"/>
          <p:cNvSpPr/>
          <p:nvPr/>
        </p:nvSpPr>
        <p:spPr>
          <a:xfrm>
            <a:off x="5923280" y="1717384"/>
            <a:ext cx="3075940" cy="1954381"/>
          </a:xfrm>
          <a:prstGeom prst="rect">
            <a:avLst/>
          </a:prstGeom>
          <a:ln>
            <a:solidFill>
              <a:srgbClr val="EC008C"/>
            </a:solidFill>
            <a:prstDash val="sysDash"/>
          </a:ln>
        </p:spPr>
        <p:txBody>
          <a:bodyPr wrap="square">
            <a:spAutoFit/>
          </a:bodyPr>
          <a:lstStyle/>
          <a:p>
            <a:r>
              <a:rPr lang="fr-FR" sz="1100" b="1" dirty="0"/>
              <a:t>Enjeux :</a:t>
            </a:r>
          </a:p>
          <a:p>
            <a:r>
              <a:rPr lang="fr-FR" sz="1100" dirty="0"/>
              <a:t>Implantation du projet au plus près des bâtiments existants pour garder les différentes perspectives paysagères existantes. </a:t>
            </a:r>
          </a:p>
          <a:p>
            <a:r>
              <a:rPr lang="fr-FR" sz="1100" dirty="0"/>
              <a:t>Reprise de l’orientation des bâtiments existants.</a:t>
            </a:r>
          </a:p>
          <a:p>
            <a:r>
              <a:rPr lang="fr-FR" sz="1100" dirty="0"/>
              <a:t>Les logements créés restent dans un espace un peu intime, loin de la circulation routière. </a:t>
            </a:r>
          </a:p>
          <a:p>
            <a:r>
              <a:rPr lang="fr-FR" sz="1100" dirty="0"/>
              <a:t>Le commerce est par contre un peu à l’écart des flux, il est important de trouver des éléments d’appels pour qu’il soit visible (Agora attractive, liaison avec le village directe, attrait du grand pré)</a:t>
            </a:r>
          </a:p>
        </p:txBody>
      </p:sp>
      <p:sp>
        <p:nvSpPr>
          <p:cNvPr id="15" name="Titre 1"/>
          <p:cNvSpPr txBox="1">
            <a:spLocks/>
          </p:cNvSpPr>
          <p:nvPr/>
        </p:nvSpPr>
        <p:spPr>
          <a:xfrm>
            <a:off x="709777" y="355532"/>
            <a:ext cx="7886700" cy="79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3.1- Faisabilité du bâti  	</a:t>
            </a:r>
            <a:r>
              <a:rPr lang="fr-FR" sz="1400" dirty="0"/>
              <a:t>Implantation et programme</a:t>
            </a:r>
          </a:p>
        </p:txBody>
      </p:sp>
      <p:sp>
        <p:nvSpPr>
          <p:cNvPr id="16" name="object 14"/>
          <p:cNvSpPr txBox="1"/>
          <p:nvPr/>
        </p:nvSpPr>
        <p:spPr>
          <a:xfrm>
            <a:off x="3787427" y="5429067"/>
            <a:ext cx="1709134"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Centre village Gourdon</a:t>
            </a:r>
            <a:endParaRPr sz="900" dirty="0">
              <a:latin typeface="Calibri-BoldItalic"/>
              <a:cs typeface="Calibri-BoldItalic"/>
            </a:endParaRPr>
          </a:p>
        </p:txBody>
      </p:sp>
      <p:sp>
        <p:nvSpPr>
          <p:cNvPr id="17" name="object 14"/>
          <p:cNvSpPr txBox="1"/>
          <p:nvPr/>
        </p:nvSpPr>
        <p:spPr>
          <a:xfrm>
            <a:off x="891827" y="1984827"/>
            <a:ext cx="1709134"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Auberge</a:t>
            </a:r>
            <a:endParaRPr sz="900" dirty="0">
              <a:latin typeface="Calibri-BoldItalic"/>
              <a:cs typeface="Calibri-BoldItalic"/>
            </a:endParaRPr>
          </a:p>
        </p:txBody>
      </p:sp>
      <p:sp>
        <p:nvSpPr>
          <p:cNvPr id="18" name="object 14"/>
          <p:cNvSpPr txBox="1"/>
          <p:nvPr/>
        </p:nvSpPr>
        <p:spPr>
          <a:xfrm>
            <a:off x="1013747" y="3722187"/>
            <a:ext cx="1709134"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Parking haut</a:t>
            </a:r>
            <a:endParaRPr sz="900" dirty="0">
              <a:latin typeface="Calibri-BoldItalic"/>
              <a:cs typeface="Calibri-BoldItalic"/>
            </a:endParaRPr>
          </a:p>
        </p:txBody>
      </p:sp>
      <p:cxnSp>
        <p:nvCxnSpPr>
          <p:cNvPr id="9" name="Connecteur droit 8"/>
          <p:cNvCxnSpPr/>
          <p:nvPr/>
        </p:nvCxnSpPr>
        <p:spPr>
          <a:xfrm flipH="1">
            <a:off x="965200" y="1005840"/>
            <a:ext cx="2194560" cy="2296160"/>
          </a:xfrm>
          <a:prstGeom prst="line">
            <a:avLst/>
          </a:prstGeom>
          <a:ln w="38100" cmpd="sng">
            <a:solidFill>
              <a:srgbClr val="660066"/>
            </a:solidFill>
            <a:prstDash val="dash"/>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a:off x="2976880" y="4470400"/>
            <a:ext cx="2641600" cy="1391920"/>
          </a:xfrm>
          <a:prstGeom prst="line">
            <a:avLst/>
          </a:prstGeom>
          <a:ln w="38100" cmpd="sng">
            <a:solidFill>
              <a:srgbClr val="660066"/>
            </a:solidFill>
            <a:prstDash val="dash"/>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H="1">
            <a:off x="2580640" y="2519680"/>
            <a:ext cx="2407920" cy="762000"/>
          </a:xfrm>
          <a:prstGeom prst="line">
            <a:avLst/>
          </a:prstGeom>
          <a:ln w="38100" cmpd="sng">
            <a:solidFill>
              <a:srgbClr val="660066"/>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54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A.04.2 A.pdf"/>
          <p:cNvPicPr>
            <a:picLocks noChangeAspect="1"/>
          </p:cNvPicPr>
          <p:nvPr/>
        </p:nvPicPr>
        <p:blipFill rotWithShape="1">
          <a:blip r:embed="rId3">
            <a:extLst>
              <a:ext uri="{28A0092B-C50C-407E-A947-70E740481C1C}">
                <a14:useLocalDpi xmlns:a14="http://schemas.microsoft.com/office/drawing/2010/main" val="0"/>
              </a:ext>
            </a:extLst>
          </a:blip>
          <a:srcRect l="20765" t="15746" r="31877" b="64208"/>
          <a:stretch/>
        </p:blipFill>
        <p:spPr>
          <a:xfrm>
            <a:off x="423319" y="1105833"/>
            <a:ext cx="5252670" cy="15711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17</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23" name="object 6"/>
          <p:cNvSpPr/>
          <p:nvPr/>
        </p:nvSpPr>
        <p:spPr>
          <a:xfrm rot="12391756">
            <a:off x="10480532" y="81138"/>
            <a:ext cx="1202056" cy="2124753"/>
          </a:xfrm>
          <a:custGeom>
            <a:avLst/>
            <a:gdLst/>
            <a:ahLst/>
            <a:cxnLst/>
            <a:rect l="l" t="t" r="r" b="b"/>
            <a:pathLst>
              <a:path w="670560" h="1748154">
                <a:moveTo>
                  <a:pt x="617220" y="548640"/>
                </a:moveTo>
                <a:lnTo>
                  <a:pt x="617220" y="452628"/>
                </a:lnTo>
                <a:lnTo>
                  <a:pt x="608076" y="496824"/>
                </a:lnTo>
                <a:lnTo>
                  <a:pt x="598932" y="544068"/>
                </a:lnTo>
                <a:lnTo>
                  <a:pt x="574548" y="640080"/>
                </a:lnTo>
                <a:lnTo>
                  <a:pt x="574548" y="638556"/>
                </a:lnTo>
                <a:lnTo>
                  <a:pt x="544068" y="737616"/>
                </a:lnTo>
                <a:lnTo>
                  <a:pt x="527304" y="789432"/>
                </a:lnTo>
                <a:lnTo>
                  <a:pt x="527304" y="787908"/>
                </a:lnTo>
                <a:lnTo>
                  <a:pt x="509016" y="839724"/>
                </a:lnTo>
                <a:lnTo>
                  <a:pt x="489204" y="891540"/>
                </a:lnTo>
                <a:lnTo>
                  <a:pt x="446532" y="995172"/>
                </a:lnTo>
                <a:lnTo>
                  <a:pt x="423672" y="1046988"/>
                </a:lnTo>
                <a:lnTo>
                  <a:pt x="399288" y="1098804"/>
                </a:lnTo>
                <a:lnTo>
                  <a:pt x="347472" y="1202436"/>
                </a:lnTo>
                <a:lnTo>
                  <a:pt x="320040" y="1254252"/>
                </a:lnTo>
                <a:lnTo>
                  <a:pt x="291084" y="1306068"/>
                </a:lnTo>
                <a:lnTo>
                  <a:pt x="262128" y="1356360"/>
                </a:lnTo>
                <a:lnTo>
                  <a:pt x="231648" y="1408176"/>
                </a:lnTo>
                <a:lnTo>
                  <a:pt x="231648" y="1406652"/>
                </a:lnTo>
                <a:lnTo>
                  <a:pt x="201168" y="1456944"/>
                </a:lnTo>
                <a:lnTo>
                  <a:pt x="137160" y="1554480"/>
                </a:lnTo>
                <a:lnTo>
                  <a:pt x="103632" y="1601724"/>
                </a:lnTo>
                <a:lnTo>
                  <a:pt x="70104" y="1647444"/>
                </a:lnTo>
                <a:lnTo>
                  <a:pt x="35052" y="1693164"/>
                </a:lnTo>
                <a:lnTo>
                  <a:pt x="0" y="1735836"/>
                </a:lnTo>
                <a:lnTo>
                  <a:pt x="15240" y="1748028"/>
                </a:lnTo>
                <a:lnTo>
                  <a:pt x="85344" y="1659636"/>
                </a:lnTo>
                <a:lnTo>
                  <a:pt x="152400" y="1565148"/>
                </a:lnTo>
                <a:lnTo>
                  <a:pt x="216408" y="1467612"/>
                </a:lnTo>
                <a:lnTo>
                  <a:pt x="248412" y="1417320"/>
                </a:lnTo>
                <a:lnTo>
                  <a:pt x="278892" y="1367028"/>
                </a:lnTo>
                <a:lnTo>
                  <a:pt x="336804" y="1263396"/>
                </a:lnTo>
                <a:lnTo>
                  <a:pt x="364236" y="1211580"/>
                </a:lnTo>
                <a:lnTo>
                  <a:pt x="416052" y="1107948"/>
                </a:lnTo>
                <a:lnTo>
                  <a:pt x="440436" y="1054608"/>
                </a:lnTo>
                <a:lnTo>
                  <a:pt x="463296" y="1002792"/>
                </a:lnTo>
                <a:lnTo>
                  <a:pt x="486156" y="949452"/>
                </a:lnTo>
                <a:lnTo>
                  <a:pt x="507492" y="897636"/>
                </a:lnTo>
                <a:lnTo>
                  <a:pt x="527304" y="845820"/>
                </a:lnTo>
                <a:lnTo>
                  <a:pt x="545592" y="795528"/>
                </a:lnTo>
                <a:lnTo>
                  <a:pt x="562356" y="743712"/>
                </a:lnTo>
                <a:lnTo>
                  <a:pt x="592836" y="644652"/>
                </a:lnTo>
                <a:lnTo>
                  <a:pt x="617220" y="548640"/>
                </a:lnTo>
                <a:close/>
              </a:path>
              <a:path w="670560" h="1748154">
                <a:moveTo>
                  <a:pt x="670560" y="36576"/>
                </a:moveTo>
                <a:lnTo>
                  <a:pt x="667512" y="30480"/>
                </a:lnTo>
                <a:lnTo>
                  <a:pt x="662940" y="28956"/>
                </a:lnTo>
                <a:lnTo>
                  <a:pt x="562356" y="0"/>
                </a:lnTo>
                <a:lnTo>
                  <a:pt x="568452" y="25527"/>
                </a:lnTo>
                <a:lnTo>
                  <a:pt x="568452" y="19812"/>
                </a:lnTo>
                <a:lnTo>
                  <a:pt x="582168" y="7620"/>
                </a:lnTo>
                <a:lnTo>
                  <a:pt x="585216" y="10668"/>
                </a:lnTo>
                <a:lnTo>
                  <a:pt x="599283" y="30362"/>
                </a:lnTo>
                <a:lnTo>
                  <a:pt x="658368" y="47244"/>
                </a:lnTo>
                <a:lnTo>
                  <a:pt x="662940" y="48768"/>
                </a:lnTo>
                <a:lnTo>
                  <a:pt x="667512" y="45720"/>
                </a:lnTo>
                <a:lnTo>
                  <a:pt x="670560" y="36576"/>
                </a:lnTo>
                <a:close/>
              </a:path>
              <a:path w="670560" h="1748154">
                <a:moveTo>
                  <a:pt x="599283" y="30362"/>
                </a:moveTo>
                <a:lnTo>
                  <a:pt x="585216" y="10668"/>
                </a:lnTo>
                <a:lnTo>
                  <a:pt x="582168" y="7620"/>
                </a:lnTo>
                <a:lnTo>
                  <a:pt x="568452" y="19812"/>
                </a:lnTo>
                <a:lnTo>
                  <a:pt x="571500" y="22860"/>
                </a:lnTo>
                <a:lnTo>
                  <a:pt x="573024" y="25146"/>
                </a:lnTo>
                <a:lnTo>
                  <a:pt x="573024" y="22860"/>
                </a:lnTo>
                <a:lnTo>
                  <a:pt x="585216" y="12192"/>
                </a:lnTo>
                <a:lnTo>
                  <a:pt x="588734" y="27348"/>
                </a:lnTo>
                <a:lnTo>
                  <a:pt x="599283" y="30362"/>
                </a:lnTo>
                <a:close/>
              </a:path>
              <a:path w="670560" h="1748154">
                <a:moveTo>
                  <a:pt x="597244" y="64008"/>
                </a:moveTo>
                <a:lnTo>
                  <a:pt x="597103" y="63398"/>
                </a:lnTo>
                <a:lnTo>
                  <a:pt x="591312" y="51816"/>
                </a:lnTo>
                <a:lnTo>
                  <a:pt x="591312" y="53340"/>
                </a:lnTo>
                <a:lnTo>
                  <a:pt x="585216" y="41148"/>
                </a:lnTo>
                <a:lnTo>
                  <a:pt x="585216" y="42672"/>
                </a:lnTo>
                <a:lnTo>
                  <a:pt x="577596" y="32004"/>
                </a:lnTo>
                <a:lnTo>
                  <a:pt x="571500" y="22860"/>
                </a:lnTo>
                <a:lnTo>
                  <a:pt x="568452" y="19812"/>
                </a:lnTo>
                <a:lnTo>
                  <a:pt x="568452" y="25527"/>
                </a:lnTo>
                <a:lnTo>
                  <a:pt x="586740" y="102108"/>
                </a:lnTo>
                <a:lnTo>
                  <a:pt x="588264" y="106680"/>
                </a:lnTo>
                <a:lnTo>
                  <a:pt x="592836" y="109728"/>
                </a:lnTo>
                <a:lnTo>
                  <a:pt x="595884" y="109728"/>
                </a:lnTo>
                <a:lnTo>
                  <a:pt x="595884" y="64008"/>
                </a:lnTo>
                <a:lnTo>
                  <a:pt x="597244" y="64008"/>
                </a:lnTo>
                <a:close/>
              </a:path>
              <a:path w="670560" h="1748154">
                <a:moveTo>
                  <a:pt x="588734" y="27348"/>
                </a:moveTo>
                <a:lnTo>
                  <a:pt x="585216" y="12192"/>
                </a:lnTo>
                <a:lnTo>
                  <a:pt x="573024" y="22860"/>
                </a:lnTo>
                <a:lnTo>
                  <a:pt x="588734" y="27348"/>
                </a:lnTo>
                <a:close/>
              </a:path>
              <a:path w="670560" h="1748154">
                <a:moveTo>
                  <a:pt x="597103" y="63398"/>
                </a:moveTo>
                <a:lnTo>
                  <a:pt x="588734" y="27348"/>
                </a:lnTo>
                <a:lnTo>
                  <a:pt x="573024" y="22860"/>
                </a:lnTo>
                <a:lnTo>
                  <a:pt x="573024" y="25146"/>
                </a:lnTo>
                <a:lnTo>
                  <a:pt x="577596" y="32004"/>
                </a:lnTo>
                <a:lnTo>
                  <a:pt x="585216" y="42672"/>
                </a:lnTo>
                <a:lnTo>
                  <a:pt x="585216" y="41148"/>
                </a:lnTo>
                <a:lnTo>
                  <a:pt x="591312" y="53340"/>
                </a:lnTo>
                <a:lnTo>
                  <a:pt x="591312" y="51816"/>
                </a:lnTo>
                <a:lnTo>
                  <a:pt x="597103" y="63398"/>
                </a:lnTo>
                <a:close/>
              </a:path>
              <a:path w="670560" h="1748154">
                <a:moveTo>
                  <a:pt x="652272" y="284988"/>
                </a:moveTo>
                <a:lnTo>
                  <a:pt x="652272" y="245364"/>
                </a:lnTo>
                <a:lnTo>
                  <a:pt x="650748" y="208788"/>
                </a:lnTo>
                <a:lnTo>
                  <a:pt x="644652" y="155448"/>
                </a:lnTo>
                <a:lnTo>
                  <a:pt x="629412" y="94488"/>
                </a:lnTo>
                <a:lnTo>
                  <a:pt x="608076" y="42672"/>
                </a:lnTo>
                <a:lnTo>
                  <a:pt x="588734" y="27348"/>
                </a:lnTo>
                <a:lnTo>
                  <a:pt x="597103" y="63398"/>
                </a:lnTo>
                <a:lnTo>
                  <a:pt x="597408" y="64008"/>
                </a:lnTo>
                <a:lnTo>
                  <a:pt x="597408" y="64711"/>
                </a:lnTo>
                <a:lnTo>
                  <a:pt x="598424" y="69088"/>
                </a:lnTo>
                <a:lnTo>
                  <a:pt x="601980" y="76200"/>
                </a:lnTo>
                <a:lnTo>
                  <a:pt x="601980" y="74676"/>
                </a:lnTo>
                <a:lnTo>
                  <a:pt x="606552" y="88392"/>
                </a:lnTo>
                <a:lnTo>
                  <a:pt x="606552" y="86868"/>
                </a:lnTo>
                <a:lnTo>
                  <a:pt x="615696" y="114300"/>
                </a:lnTo>
                <a:lnTo>
                  <a:pt x="620268" y="129540"/>
                </a:lnTo>
                <a:lnTo>
                  <a:pt x="620268" y="133096"/>
                </a:lnTo>
                <a:lnTo>
                  <a:pt x="623316" y="143256"/>
                </a:lnTo>
                <a:lnTo>
                  <a:pt x="626364" y="160020"/>
                </a:lnTo>
                <a:lnTo>
                  <a:pt x="626364" y="158496"/>
                </a:lnTo>
                <a:lnTo>
                  <a:pt x="627888" y="175260"/>
                </a:lnTo>
                <a:lnTo>
                  <a:pt x="630936" y="192024"/>
                </a:lnTo>
                <a:lnTo>
                  <a:pt x="630936" y="210312"/>
                </a:lnTo>
                <a:lnTo>
                  <a:pt x="633984" y="246888"/>
                </a:lnTo>
                <a:lnTo>
                  <a:pt x="633984" y="463296"/>
                </a:lnTo>
                <a:lnTo>
                  <a:pt x="635508" y="455676"/>
                </a:lnTo>
                <a:lnTo>
                  <a:pt x="647700" y="367284"/>
                </a:lnTo>
                <a:lnTo>
                  <a:pt x="650748" y="324612"/>
                </a:lnTo>
                <a:lnTo>
                  <a:pt x="652272" y="284988"/>
                </a:lnTo>
                <a:close/>
              </a:path>
              <a:path w="670560" h="1748154">
                <a:moveTo>
                  <a:pt x="598424" y="69088"/>
                </a:moveTo>
                <a:lnTo>
                  <a:pt x="597244" y="64008"/>
                </a:lnTo>
                <a:lnTo>
                  <a:pt x="595884" y="64008"/>
                </a:lnTo>
                <a:lnTo>
                  <a:pt x="598424" y="69088"/>
                </a:lnTo>
                <a:close/>
              </a:path>
              <a:path w="670560" h="1748154">
                <a:moveTo>
                  <a:pt x="606552" y="102108"/>
                </a:moveTo>
                <a:lnTo>
                  <a:pt x="605028" y="97536"/>
                </a:lnTo>
                <a:lnTo>
                  <a:pt x="598424" y="69088"/>
                </a:lnTo>
                <a:lnTo>
                  <a:pt x="595884" y="64008"/>
                </a:lnTo>
                <a:lnTo>
                  <a:pt x="595884" y="109728"/>
                </a:lnTo>
                <a:lnTo>
                  <a:pt x="599283" y="109610"/>
                </a:lnTo>
                <a:lnTo>
                  <a:pt x="603504" y="108204"/>
                </a:lnTo>
                <a:lnTo>
                  <a:pt x="606552" y="102108"/>
                </a:lnTo>
                <a:close/>
              </a:path>
              <a:path w="670560" h="1748154">
                <a:moveTo>
                  <a:pt x="597408" y="64711"/>
                </a:moveTo>
                <a:lnTo>
                  <a:pt x="597408" y="64008"/>
                </a:lnTo>
                <a:lnTo>
                  <a:pt x="597244" y="64008"/>
                </a:lnTo>
                <a:lnTo>
                  <a:pt x="597408" y="64711"/>
                </a:lnTo>
                <a:close/>
              </a:path>
              <a:path w="670560" h="1748154">
                <a:moveTo>
                  <a:pt x="633984" y="463296"/>
                </a:moveTo>
                <a:lnTo>
                  <a:pt x="633984" y="283464"/>
                </a:lnTo>
                <a:lnTo>
                  <a:pt x="627888" y="365760"/>
                </a:lnTo>
                <a:lnTo>
                  <a:pt x="623316" y="408432"/>
                </a:lnTo>
                <a:lnTo>
                  <a:pt x="615696" y="452628"/>
                </a:lnTo>
                <a:lnTo>
                  <a:pt x="617220" y="452628"/>
                </a:lnTo>
                <a:lnTo>
                  <a:pt x="617220" y="548640"/>
                </a:lnTo>
                <a:lnTo>
                  <a:pt x="633984" y="463296"/>
                </a:lnTo>
                <a:close/>
              </a:path>
              <a:path w="670560" h="1748154">
                <a:moveTo>
                  <a:pt x="620268" y="133096"/>
                </a:moveTo>
                <a:lnTo>
                  <a:pt x="620268" y="129540"/>
                </a:lnTo>
                <a:lnTo>
                  <a:pt x="618744" y="128016"/>
                </a:lnTo>
                <a:lnTo>
                  <a:pt x="620268" y="133096"/>
                </a:lnTo>
                <a:close/>
              </a:path>
              <a:path w="670560" h="1748154">
                <a:moveTo>
                  <a:pt x="630936" y="210312"/>
                </a:moveTo>
                <a:lnTo>
                  <a:pt x="630936" y="192024"/>
                </a:lnTo>
                <a:lnTo>
                  <a:pt x="629412" y="192024"/>
                </a:lnTo>
                <a:lnTo>
                  <a:pt x="630936" y="210312"/>
                </a:lnTo>
                <a:close/>
              </a:path>
            </a:pathLst>
          </a:custGeom>
          <a:solidFill>
            <a:srgbClr val="EC008B"/>
          </a:solidFill>
        </p:spPr>
        <p:txBody>
          <a:bodyPr wrap="square" lIns="0" tIns="0" rIns="0" bIns="0" rtlCol="0"/>
          <a:lstStyle/>
          <a:p>
            <a:endParaRPr/>
          </a:p>
        </p:txBody>
      </p:sp>
      <p:sp>
        <p:nvSpPr>
          <p:cNvPr id="26" name="object 14"/>
          <p:cNvSpPr txBox="1"/>
          <p:nvPr/>
        </p:nvSpPr>
        <p:spPr>
          <a:xfrm>
            <a:off x="443420" y="2494759"/>
            <a:ext cx="2389366" cy="151323"/>
          </a:xfrm>
          <a:prstGeom prst="rect">
            <a:avLst/>
          </a:prstGeom>
        </p:spPr>
        <p:txBody>
          <a:bodyPr vert="horz" wrap="square" lIns="0" tIns="12700" rIns="0" bIns="0" rtlCol="0">
            <a:spAutoFit/>
          </a:bodyPr>
          <a:lstStyle/>
          <a:p>
            <a:pPr marL="12700">
              <a:lnSpc>
                <a:spcPct val="100000"/>
              </a:lnSpc>
              <a:spcBef>
                <a:spcPts val="100"/>
              </a:spcBef>
            </a:pPr>
            <a:r>
              <a:rPr lang="fr-FR" sz="900" b="1" i="1" spc="-5" dirty="0">
                <a:solidFill>
                  <a:srgbClr val="595657"/>
                </a:solidFill>
                <a:latin typeface="Calibri-BoldItalic"/>
                <a:cs typeface="Calibri-BoldItalic"/>
              </a:rPr>
              <a:t>1</a:t>
            </a:r>
            <a:endParaRPr sz="900" dirty="0">
              <a:latin typeface="Calibri-BoldItalic"/>
              <a:cs typeface="Calibri-BoldItalic"/>
            </a:endParaRPr>
          </a:p>
        </p:txBody>
      </p:sp>
      <p:sp>
        <p:nvSpPr>
          <p:cNvPr id="13" name="Rectangle 12"/>
          <p:cNvSpPr/>
          <p:nvPr/>
        </p:nvSpPr>
        <p:spPr>
          <a:xfrm>
            <a:off x="6341179" y="1601282"/>
            <a:ext cx="2564695" cy="3985706"/>
          </a:xfrm>
          <a:prstGeom prst="rect">
            <a:avLst/>
          </a:prstGeom>
          <a:ln>
            <a:solidFill>
              <a:srgbClr val="EC008C"/>
            </a:solidFill>
            <a:prstDash val="sysDash"/>
          </a:ln>
        </p:spPr>
        <p:txBody>
          <a:bodyPr wrap="square">
            <a:spAutoFit/>
          </a:bodyPr>
          <a:lstStyle/>
          <a:p>
            <a:r>
              <a:rPr lang="fr-FR" sz="1100" b="1" dirty="0"/>
              <a:t>Enjeux :</a:t>
            </a:r>
          </a:p>
          <a:p>
            <a:r>
              <a:rPr lang="fr-FR" sz="1100" dirty="0"/>
              <a:t>-Ne pas créer de front bâti trop monolithique,</a:t>
            </a:r>
          </a:p>
          <a:p>
            <a:endParaRPr lang="fr-FR" sz="1100" dirty="0"/>
          </a:p>
          <a:p>
            <a:r>
              <a:rPr lang="fr-FR" sz="1100" dirty="0"/>
              <a:t>-Orientation des appartements au Sud pour bénéficier des apports solaires, tout en sachant que la vue principale est au Nord,</a:t>
            </a:r>
          </a:p>
          <a:p>
            <a:endParaRPr lang="fr-FR" sz="1100" dirty="0"/>
          </a:p>
          <a:p>
            <a:r>
              <a:rPr lang="fr-FR" sz="1100" dirty="0"/>
              <a:t>-Cette étude de faisabilité délimite une implantation générale, l’architecture et la forme pourront, par la suite être imaginées avec des variantes, quelques exemples ci contre,</a:t>
            </a:r>
          </a:p>
          <a:p>
            <a:endParaRPr lang="fr-FR" sz="1100" dirty="0"/>
          </a:p>
          <a:p>
            <a:r>
              <a:rPr lang="fr-FR" sz="1100" dirty="0"/>
              <a:t>-Possibilité de décalage axial de l’ensemble du bâti-projet, on peut aussi lui donner une petite courbe, ou décalage des cubes entre eux pour casser la façade principale longiligne,</a:t>
            </a:r>
          </a:p>
          <a:p>
            <a:endParaRPr lang="fr-FR" sz="1100" dirty="0"/>
          </a:p>
          <a:p>
            <a:r>
              <a:rPr lang="fr-FR" sz="1100" dirty="0"/>
              <a:t>-Nous retiendrons la deuxième variante pour l’étude de faisabilité.</a:t>
            </a:r>
          </a:p>
        </p:txBody>
      </p:sp>
      <p:sp>
        <p:nvSpPr>
          <p:cNvPr id="17" name="Titre 1"/>
          <p:cNvSpPr txBox="1">
            <a:spLocks/>
          </p:cNvSpPr>
          <p:nvPr/>
        </p:nvSpPr>
        <p:spPr>
          <a:xfrm>
            <a:off x="794010" y="368496"/>
            <a:ext cx="7886700" cy="79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3.2- Faisabilité du bâti   </a:t>
            </a:r>
            <a:r>
              <a:rPr lang="fr-FR" sz="1400" dirty="0"/>
              <a:t>		Variations d’implantation</a:t>
            </a:r>
          </a:p>
        </p:txBody>
      </p:sp>
      <p:pic>
        <p:nvPicPr>
          <p:cNvPr id="2" name="Image 1" descr="A.04.3 B.pdf"/>
          <p:cNvPicPr>
            <a:picLocks noChangeAspect="1"/>
          </p:cNvPicPr>
          <p:nvPr/>
        </p:nvPicPr>
        <p:blipFill rotWithShape="1">
          <a:blip r:embed="rId4">
            <a:extLst>
              <a:ext uri="{28A0092B-C50C-407E-A947-70E740481C1C}">
                <a14:useLocalDpi xmlns:a14="http://schemas.microsoft.com/office/drawing/2010/main" val="0"/>
              </a:ext>
            </a:extLst>
          </a:blip>
          <a:srcRect l="31063" t="15642" r="22424" b="64593"/>
          <a:stretch/>
        </p:blipFill>
        <p:spPr>
          <a:xfrm>
            <a:off x="433133" y="2907395"/>
            <a:ext cx="5241035" cy="15737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age 5" descr="A.04.4 C.pdf"/>
          <p:cNvPicPr>
            <a:picLocks noChangeAspect="1"/>
          </p:cNvPicPr>
          <p:nvPr/>
        </p:nvPicPr>
        <p:blipFill rotWithShape="1">
          <a:blip r:embed="rId5">
            <a:extLst>
              <a:ext uri="{28A0092B-C50C-407E-A947-70E740481C1C}">
                <a14:useLocalDpi xmlns:a14="http://schemas.microsoft.com/office/drawing/2010/main" val="0"/>
              </a:ext>
            </a:extLst>
          </a:blip>
          <a:srcRect l="38620" t="15941" r="14809" b="64385"/>
          <a:stretch/>
        </p:blipFill>
        <p:spPr>
          <a:xfrm>
            <a:off x="437315" y="4709740"/>
            <a:ext cx="5227715" cy="15606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object 14"/>
          <p:cNvSpPr txBox="1"/>
          <p:nvPr/>
        </p:nvSpPr>
        <p:spPr>
          <a:xfrm>
            <a:off x="458763" y="4273436"/>
            <a:ext cx="2389366" cy="151323"/>
          </a:xfrm>
          <a:prstGeom prst="rect">
            <a:avLst/>
          </a:prstGeom>
        </p:spPr>
        <p:txBody>
          <a:bodyPr vert="horz" wrap="square" lIns="0" tIns="12700" rIns="0" bIns="0" rtlCol="0">
            <a:spAutoFit/>
          </a:bodyPr>
          <a:lstStyle/>
          <a:p>
            <a:pPr marL="12700">
              <a:lnSpc>
                <a:spcPct val="100000"/>
              </a:lnSpc>
              <a:spcBef>
                <a:spcPts val="100"/>
              </a:spcBef>
            </a:pPr>
            <a:r>
              <a:rPr lang="fr-FR" sz="900" b="1" i="1" spc="-5" dirty="0">
                <a:solidFill>
                  <a:srgbClr val="595657"/>
                </a:solidFill>
                <a:latin typeface="Calibri-BoldItalic"/>
                <a:cs typeface="Calibri-BoldItalic"/>
              </a:rPr>
              <a:t>2</a:t>
            </a:r>
            <a:endParaRPr sz="900" dirty="0">
              <a:latin typeface="Calibri-BoldItalic"/>
              <a:cs typeface="Calibri-BoldItalic"/>
            </a:endParaRPr>
          </a:p>
        </p:txBody>
      </p:sp>
      <p:sp>
        <p:nvSpPr>
          <p:cNvPr id="18" name="object 14"/>
          <p:cNvSpPr txBox="1"/>
          <p:nvPr/>
        </p:nvSpPr>
        <p:spPr>
          <a:xfrm>
            <a:off x="474105" y="6079521"/>
            <a:ext cx="2389366" cy="151323"/>
          </a:xfrm>
          <a:prstGeom prst="rect">
            <a:avLst/>
          </a:prstGeom>
        </p:spPr>
        <p:txBody>
          <a:bodyPr vert="horz" wrap="square" lIns="0" tIns="12700" rIns="0" bIns="0" rtlCol="0">
            <a:spAutoFit/>
          </a:bodyPr>
          <a:lstStyle/>
          <a:p>
            <a:pPr marL="12700">
              <a:lnSpc>
                <a:spcPct val="100000"/>
              </a:lnSpc>
              <a:spcBef>
                <a:spcPts val="100"/>
              </a:spcBef>
            </a:pPr>
            <a:r>
              <a:rPr lang="fr-FR" sz="900" b="1" i="1" spc="-5" dirty="0">
                <a:solidFill>
                  <a:srgbClr val="595657"/>
                </a:solidFill>
                <a:latin typeface="Calibri-BoldItalic"/>
                <a:cs typeface="Calibri-BoldItalic"/>
              </a:rPr>
              <a:t>3</a:t>
            </a:r>
            <a:endParaRPr sz="900" dirty="0">
              <a:latin typeface="Calibri-BoldItalic"/>
              <a:cs typeface="Calibri-BoldItalic"/>
            </a:endParaRPr>
          </a:p>
        </p:txBody>
      </p:sp>
      <p:sp>
        <p:nvSpPr>
          <p:cNvPr id="25" name="object 14"/>
          <p:cNvSpPr txBox="1"/>
          <p:nvPr/>
        </p:nvSpPr>
        <p:spPr>
          <a:xfrm>
            <a:off x="5776263" y="1169045"/>
            <a:ext cx="2783205" cy="228268"/>
          </a:xfrm>
          <a:prstGeom prst="rect">
            <a:avLst/>
          </a:prstGeom>
        </p:spPr>
        <p:txBody>
          <a:bodyPr vert="horz" wrap="square" lIns="0" tIns="12700" rIns="0" bIns="0" rtlCol="0">
            <a:spAutoFit/>
          </a:bodyPr>
          <a:lstStyle/>
          <a:p>
            <a:pPr marL="12700" algn="ctr">
              <a:lnSpc>
                <a:spcPct val="100000"/>
              </a:lnSpc>
              <a:spcBef>
                <a:spcPts val="100"/>
              </a:spcBef>
            </a:pPr>
            <a:r>
              <a:rPr lang="fr-FR" sz="1400" b="1" i="1" spc="-5" dirty="0">
                <a:solidFill>
                  <a:srgbClr val="595657"/>
                </a:solidFill>
                <a:latin typeface="Calibri-BoldItalic"/>
                <a:cs typeface="Calibri-BoldItalic"/>
              </a:rPr>
              <a:t>Exemples de variations</a:t>
            </a:r>
            <a:endParaRPr sz="1400" dirty="0">
              <a:latin typeface="Calibri-BoldItalic"/>
              <a:cs typeface="Calibri-BoldItalic"/>
            </a:endParaRPr>
          </a:p>
        </p:txBody>
      </p:sp>
      <p:pic>
        <p:nvPicPr>
          <p:cNvPr id="1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907" t="33264" r="24160" b="11181"/>
          <a:stretch/>
        </p:blipFill>
        <p:spPr bwMode="auto">
          <a:xfrm>
            <a:off x="9447461" y="3336419"/>
            <a:ext cx="1874834" cy="1144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080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d.pdf"/>
          <p:cNvPicPr>
            <a:picLocks noChangeAspect="1"/>
          </p:cNvPicPr>
          <p:nvPr/>
        </p:nvPicPr>
        <p:blipFill rotWithShape="1">
          <a:blip r:embed="rId3">
            <a:extLst>
              <a:ext uri="{28A0092B-C50C-407E-A947-70E740481C1C}">
                <a14:useLocalDpi xmlns:a14="http://schemas.microsoft.com/office/drawing/2010/main" val="0"/>
              </a:ext>
            </a:extLst>
          </a:blip>
          <a:srcRect l="8294" t="3110" r="24457" b="37645"/>
          <a:stretch/>
        </p:blipFill>
        <p:spPr>
          <a:xfrm>
            <a:off x="383759" y="1019002"/>
            <a:ext cx="4887151" cy="3042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18</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pic>
        <p:nvPicPr>
          <p:cNvPr id="6" name="Image 5"/>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689597" y="3734660"/>
            <a:ext cx="3154703" cy="2523762"/>
          </a:xfrm>
          <a:prstGeom prst="rect">
            <a:avLst/>
          </a:prstGeom>
        </p:spPr>
      </p:pic>
      <p:sp>
        <p:nvSpPr>
          <p:cNvPr id="24" name="object 9"/>
          <p:cNvSpPr txBox="1"/>
          <p:nvPr/>
        </p:nvSpPr>
        <p:spPr>
          <a:xfrm>
            <a:off x="406569" y="4296264"/>
            <a:ext cx="4865565" cy="2149306"/>
          </a:xfrm>
          <a:prstGeom prst="rect">
            <a:avLst/>
          </a:prstGeom>
          <a:ln w="19050">
            <a:solidFill>
              <a:srgbClr val="D60093"/>
            </a:solidFill>
            <a:prstDash val="sysDash"/>
          </a:ln>
        </p:spPr>
        <p:txBody>
          <a:bodyPr vert="horz" wrap="square" lIns="0" tIns="12700" rIns="0" bIns="0" rtlCol="0">
            <a:spAutoFit/>
          </a:bodyPr>
          <a:lstStyle/>
          <a:p>
            <a:pPr marL="12700">
              <a:lnSpc>
                <a:spcPct val="100000"/>
              </a:lnSpc>
              <a:spcBef>
                <a:spcPts val="100"/>
              </a:spcBef>
            </a:pPr>
            <a:r>
              <a:rPr lang="fr-FR" sz="1100" b="1" dirty="0">
                <a:solidFill>
                  <a:srgbClr val="595657"/>
                </a:solidFill>
                <a:latin typeface="Calibri"/>
                <a:cs typeface="Calibri"/>
              </a:rPr>
              <a:t>    </a:t>
            </a:r>
            <a:r>
              <a:rPr lang="fr-FR" sz="1400" b="1" dirty="0">
                <a:solidFill>
                  <a:srgbClr val="595657"/>
                </a:solidFill>
                <a:latin typeface="Calibri"/>
                <a:cs typeface="Calibri"/>
              </a:rPr>
              <a:t>Ensemble bâti :</a:t>
            </a:r>
          </a:p>
          <a:p>
            <a:pPr marL="12700">
              <a:lnSpc>
                <a:spcPct val="100000"/>
              </a:lnSpc>
              <a:spcBef>
                <a:spcPts val="100"/>
              </a:spcBef>
            </a:pPr>
            <a:endParaRPr sz="1400" b="1" dirty="0">
              <a:latin typeface="Calibri"/>
              <a:cs typeface="Calibri"/>
            </a:endParaRPr>
          </a:p>
          <a:p>
            <a:pPr marL="141605" marR="5080" algn="just">
              <a:lnSpc>
                <a:spcPct val="100000"/>
              </a:lnSpc>
              <a:spcBef>
                <a:spcPts val="5"/>
              </a:spcBef>
            </a:pPr>
            <a:r>
              <a:rPr lang="fr-FR" sz="1100" spc="-10" dirty="0">
                <a:latin typeface="Calibri"/>
                <a:cs typeface="Calibri"/>
              </a:rPr>
              <a:t>Ensemble avec un RDC commerce + services, puis étages supérieurs avec des parties en R+1 et en R+2, accompagnés de terrasses, pour créer des pleins et des vides, reprenant la silhouette arrière du village.</a:t>
            </a:r>
          </a:p>
          <a:p>
            <a:pPr marL="141605" marR="5080" algn="just">
              <a:lnSpc>
                <a:spcPct val="100000"/>
              </a:lnSpc>
              <a:spcBef>
                <a:spcPts val="5"/>
              </a:spcBef>
            </a:pPr>
            <a:r>
              <a:rPr lang="fr-FR" sz="1100" spc="-10" dirty="0">
                <a:latin typeface="Calibri"/>
                <a:cs typeface="Calibri"/>
              </a:rPr>
              <a:t>4-5 logements d’environ 50 m². Plutôt des T1, éventuellement T2, avec terrasses.</a:t>
            </a:r>
          </a:p>
          <a:p>
            <a:pPr marL="141605" marR="5080" algn="just">
              <a:spcBef>
                <a:spcPts val="5"/>
              </a:spcBef>
            </a:pPr>
            <a:endParaRPr lang="fr-FR" sz="1100" spc="-10" dirty="0">
              <a:cs typeface="Calibri"/>
            </a:endParaRPr>
          </a:p>
          <a:p>
            <a:pPr marL="141605" marR="5080" algn="just">
              <a:spcBef>
                <a:spcPts val="5"/>
              </a:spcBef>
            </a:pPr>
            <a:r>
              <a:rPr lang="fr-FR" sz="1100" spc="-10" dirty="0">
                <a:cs typeface="Calibri"/>
              </a:rPr>
              <a:t>Léger décalage de l’ensemble bâti-projet par rapport à l’alignement de la savonnerie pour créer une placette plus privative pour les logements, au Sud, à l’abri des flux touristiques. Espace plus intime, bénéficiant de + d’apports solaires et de vues pour les logements.</a:t>
            </a:r>
          </a:p>
          <a:p>
            <a:pPr marL="141605" marR="5080" algn="just">
              <a:lnSpc>
                <a:spcPct val="100000"/>
              </a:lnSpc>
              <a:spcBef>
                <a:spcPts val="5"/>
              </a:spcBef>
            </a:pPr>
            <a:endParaRPr lang="fr-FR" sz="1100" spc="-10" dirty="0">
              <a:latin typeface="Calibri"/>
              <a:cs typeface="Calibri"/>
            </a:endParaRPr>
          </a:p>
        </p:txBody>
      </p:sp>
      <p:sp>
        <p:nvSpPr>
          <p:cNvPr id="25" name="object 14"/>
          <p:cNvSpPr txBox="1"/>
          <p:nvPr/>
        </p:nvSpPr>
        <p:spPr>
          <a:xfrm>
            <a:off x="625480" y="3952300"/>
            <a:ext cx="2783205" cy="151323"/>
          </a:xfrm>
          <a:prstGeom prst="rect">
            <a:avLst/>
          </a:prstGeom>
        </p:spPr>
        <p:txBody>
          <a:bodyPr vert="horz" wrap="square" lIns="0" tIns="12700" rIns="0" bIns="0" rtlCol="0">
            <a:spAutoFit/>
          </a:bodyPr>
          <a:lstStyle/>
          <a:p>
            <a:pPr marL="12700">
              <a:lnSpc>
                <a:spcPct val="100000"/>
              </a:lnSpc>
              <a:spcBef>
                <a:spcPts val="100"/>
              </a:spcBef>
            </a:pPr>
            <a:r>
              <a:rPr lang="fr-FR" sz="900" b="1" i="1" spc="-5" dirty="0">
                <a:solidFill>
                  <a:srgbClr val="595657"/>
                </a:solidFill>
                <a:latin typeface="Calibri-BoldItalic"/>
                <a:cs typeface="Calibri-BoldItalic"/>
              </a:rPr>
              <a:t>Vue aérienne avec implantation</a:t>
            </a:r>
            <a:endParaRPr sz="900" dirty="0">
              <a:latin typeface="Calibri-BoldItalic"/>
              <a:cs typeface="Calibri-BoldItalic"/>
            </a:endParaRPr>
          </a:p>
        </p:txBody>
      </p:sp>
      <p:sp>
        <p:nvSpPr>
          <p:cNvPr id="17" name="Titre 1"/>
          <p:cNvSpPr txBox="1">
            <a:spLocks/>
          </p:cNvSpPr>
          <p:nvPr/>
        </p:nvSpPr>
        <p:spPr>
          <a:xfrm>
            <a:off x="794010" y="234973"/>
            <a:ext cx="7886700" cy="79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3.3- Faisabilité du bâti   </a:t>
            </a:r>
            <a:r>
              <a:rPr lang="fr-FR" sz="1400" dirty="0"/>
              <a:t>		Volumétrie générale</a:t>
            </a:r>
          </a:p>
        </p:txBody>
      </p:sp>
      <p:pic>
        <p:nvPicPr>
          <p:cNvPr id="15" name="Image 14" descr="gourdon ESQ 1 - Image # 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0718" y="1142448"/>
            <a:ext cx="3134040" cy="2507232"/>
          </a:xfrm>
          <a:prstGeom prst="rect">
            <a:avLst/>
          </a:prstGeom>
        </p:spPr>
      </p:pic>
      <p:sp>
        <p:nvSpPr>
          <p:cNvPr id="26" name="object 14"/>
          <p:cNvSpPr txBox="1"/>
          <p:nvPr/>
        </p:nvSpPr>
        <p:spPr>
          <a:xfrm>
            <a:off x="6702366" y="2174982"/>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RDC</a:t>
            </a:r>
            <a:endParaRPr sz="900" dirty="0">
              <a:latin typeface="Calibri-BoldItalic"/>
              <a:cs typeface="Calibri-BoldItalic"/>
            </a:endParaRPr>
          </a:p>
        </p:txBody>
      </p:sp>
      <p:sp>
        <p:nvSpPr>
          <p:cNvPr id="18" name="object 14"/>
          <p:cNvSpPr txBox="1"/>
          <p:nvPr/>
        </p:nvSpPr>
        <p:spPr>
          <a:xfrm>
            <a:off x="6845629" y="4346524"/>
            <a:ext cx="972837" cy="2898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R+1 et R+2</a:t>
            </a:r>
            <a:endParaRPr sz="900" dirty="0">
              <a:latin typeface="Calibri-BoldItalic"/>
              <a:cs typeface="Calibri-BoldItalic"/>
            </a:endParaRPr>
          </a:p>
        </p:txBody>
      </p:sp>
    </p:spTree>
    <p:extLst>
      <p:ext uri="{BB962C8B-B14F-4D97-AF65-F5344CB8AC3E}">
        <p14:creationId xmlns:p14="http://schemas.microsoft.com/office/powerpoint/2010/main" val="127351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19</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25" name="object 14"/>
          <p:cNvSpPr txBox="1"/>
          <p:nvPr/>
        </p:nvSpPr>
        <p:spPr>
          <a:xfrm>
            <a:off x="616343" y="4007119"/>
            <a:ext cx="2783205" cy="151323"/>
          </a:xfrm>
          <a:prstGeom prst="rect">
            <a:avLst/>
          </a:prstGeom>
        </p:spPr>
        <p:txBody>
          <a:bodyPr vert="horz" wrap="square" lIns="0" tIns="12700" rIns="0" bIns="0" rtlCol="0">
            <a:spAutoFit/>
          </a:bodyPr>
          <a:lstStyle/>
          <a:p>
            <a:pPr marL="12700">
              <a:lnSpc>
                <a:spcPct val="100000"/>
              </a:lnSpc>
              <a:spcBef>
                <a:spcPts val="100"/>
              </a:spcBef>
            </a:pPr>
            <a:r>
              <a:rPr lang="fr-FR" sz="900" b="1" i="1" spc="-5" dirty="0">
                <a:solidFill>
                  <a:srgbClr val="595657"/>
                </a:solidFill>
                <a:latin typeface="Calibri-BoldItalic"/>
                <a:cs typeface="Calibri-BoldItalic"/>
              </a:rPr>
              <a:t>Vue aérienne avec implantation</a:t>
            </a:r>
            <a:endParaRPr sz="900" dirty="0">
              <a:latin typeface="Calibri-BoldItalic"/>
              <a:cs typeface="Calibri-BoldItalic"/>
            </a:endParaRPr>
          </a:p>
        </p:txBody>
      </p:sp>
      <p:sp>
        <p:nvSpPr>
          <p:cNvPr id="17" name="Titre 1"/>
          <p:cNvSpPr txBox="1">
            <a:spLocks/>
          </p:cNvSpPr>
          <p:nvPr/>
        </p:nvSpPr>
        <p:spPr>
          <a:xfrm>
            <a:off x="794010" y="368496"/>
            <a:ext cx="7886700" cy="79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3.3- Faisabilité du bâti   </a:t>
            </a:r>
            <a:r>
              <a:rPr lang="fr-FR" sz="1400" dirty="0"/>
              <a:t>		Volumétrie générale</a:t>
            </a:r>
          </a:p>
        </p:txBody>
      </p:sp>
      <p:sp>
        <p:nvSpPr>
          <p:cNvPr id="26" name="object 14"/>
          <p:cNvSpPr txBox="1"/>
          <p:nvPr/>
        </p:nvSpPr>
        <p:spPr>
          <a:xfrm>
            <a:off x="11755209" y="5436671"/>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RDC</a:t>
            </a:r>
            <a:endParaRPr sz="900" dirty="0">
              <a:latin typeface="Calibri-BoldItalic"/>
              <a:cs typeface="Calibri-BoldItalic"/>
            </a:endParaRPr>
          </a:p>
        </p:txBody>
      </p:sp>
      <p:sp>
        <p:nvSpPr>
          <p:cNvPr id="18" name="object 14"/>
          <p:cNvSpPr txBox="1"/>
          <p:nvPr/>
        </p:nvSpPr>
        <p:spPr>
          <a:xfrm>
            <a:off x="11697454" y="5908846"/>
            <a:ext cx="972837" cy="2898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R+1 et R+2</a:t>
            </a:r>
            <a:endParaRPr sz="900" dirty="0">
              <a:latin typeface="Calibri-BoldItalic"/>
              <a:cs typeface="Calibri-BoldItalic"/>
            </a:endParaRPr>
          </a:p>
        </p:txBody>
      </p:sp>
      <p:pic>
        <p:nvPicPr>
          <p:cNvPr id="2" name="Image 1" descr="gourdon APD 22 - Image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50" y="3718509"/>
            <a:ext cx="3810190" cy="2701538"/>
          </a:xfrm>
          <a:prstGeom prst="rect">
            <a:avLst/>
          </a:prstGeom>
        </p:spPr>
      </p:pic>
      <p:pic>
        <p:nvPicPr>
          <p:cNvPr id="8" name="Image 7" descr="gourdon APD 22 - Image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912" y="995866"/>
            <a:ext cx="3810190" cy="2688642"/>
          </a:xfrm>
          <a:prstGeom prst="rect">
            <a:avLst/>
          </a:prstGeom>
        </p:spPr>
      </p:pic>
      <p:pic>
        <p:nvPicPr>
          <p:cNvPr id="9" name="Image 8" descr="gourdon APD 22 - Image1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5631" y="3719621"/>
            <a:ext cx="3819328" cy="2695090"/>
          </a:xfrm>
          <a:prstGeom prst="rect">
            <a:avLst/>
          </a:prstGeom>
        </p:spPr>
      </p:pic>
      <p:pic>
        <p:nvPicPr>
          <p:cNvPr id="10" name="Image 9" descr="gourdon APD 22 - Image1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5633" y="995865"/>
            <a:ext cx="3819328" cy="2695091"/>
          </a:xfrm>
          <a:prstGeom prst="rect">
            <a:avLst/>
          </a:prstGeom>
        </p:spPr>
      </p:pic>
      <p:pic>
        <p:nvPicPr>
          <p:cNvPr id="12" name="Image 11" descr="gourdon APD 22 - Image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559" y="2747655"/>
            <a:ext cx="3079182" cy="2172810"/>
          </a:xfrm>
          <a:prstGeom prst="rect">
            <a:avLst/>
          </a:prstGeom>
        </p:spPr>
      </p:pic>
      <p:pic>
        <p:nvPicPr>
          <p:cNvPr id="13" name="Image 12" descr="gourdon APD 22 - Image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9559" y="1158906"/>
            <a:ext cx="3079182" cy="2172810"/>
          </a:xfrm>
          <a:prstGeom prst="rect">
            <a:avLst/>
          </a:prstGeom>
        </p:spPr>
      </p:pic>
      <p:pic>
        <p:nvPicPr>
          <p:cNvPr id="14" name="Image 13" descr="gourdon APD 22 - Image3.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04056" y="3890083"/>
            <a:ext cx="3066235" cy="2163674"/>
          </a:xfrm>
          <a:prstGeom prst="rect">
            <a:avLst/>
          </a:prstGeom>
        </p:spPr>
      </p:pic>
      <p:sp>
        <p:nvSpPr>
          <p:cNvPr id="27" name="object 14"/>
          <p:cNvSpPr txBox="1"/>
          <p:nvPr/>
        </p:nvSpPr>
        <p:spPr>
          <a:xfrm>
            <a:off x="3510569" y="2747655"/>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village</a:t>
            </a:r>
            <a:endParaRPr sz="900" dirty="0">
              <a:latin typeface="Calibri-BoldItalic"/>
              <a:cs typeface="Calibri-BoldItalic"/>
            </a:endParaRPr>
          </a:p>
        </p:txBody>
      </p:sp>
      <p:sp>
        <p:nvSpPr>
          <p:cNvPr id="28" name="object 14"/>
          <p:cNvSpPr txBox="1"/>
          <p:nvPr/>
        </p:nvSpPr>
        <p:spPr>
          <a:xfrm>
            <a:off x="356349" y="2964010"/>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halle</a:t>
            </a:r>
            <a:endParaRPr sz="900" dirty="0">
              <a:latin typeface="Calibri-BoldItalic"/>
              <a:cs typeface="Calibri-BoldItalic"/>
            </a:endParaRPr>
          </a:p>
        </p:txBody>
      </p:sp>
      <p:sp>
        <p:nvSpPr>
          <p:cNvPr id="29" name="object 14"/>
          <p:cNvSpPr txBox="1"/>
          <p:nvPr/>
        </p:nvSpPr>
        <p:spPr>
          <a:xfrm>
            <a:off x="2904586" y="1584415"/>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sp>
        <p:nvSpPr>
          <p:cNvPr id="30" name="object 14"/>
          <p:cNvSpPr txBox="1"/>
          <p:nvPr/>
        </p:nvSpPr>
        <p:spPr>
          <a:xfrm>
            <a:off x="4540135" y="1885916"/>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village</a:t>
            </a:r>
            <a:endParaRPr sz="900" dirty="0">
              <a:latin typeface="Calibri-BoldItalic"/>
              <a:cs typeface="Calibri-BoldItalic"/>
            </a:endParaRPr>
          </a:p>
        </p:txBody>
      </p:sp>
      <p:sp>
        <p:nvSpPr>
          <p:cNvPr id="31" name="object 14"/>
          <p:cNvSpPr txBox="1"/>
          <p:nvPr/>
        </p:nvSpPr>
        <p:spPr>
          <a:xfrm>
            <a:off x="6870108" y="1739734"/>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Auberge</a:t>
            </a:r>
            <a:endParaRPr sz="900" dirty="0">
              <a:latin typeface="Calibri-BoldItalic"/>
              <a:cs typeface="Calibri-BoldItalic"/>
            </a:endParaRPr>
          </a:p>
        </p:txBody>
      </p:sp>
      <p:sp>
        <p:nvSpPr>
          <p:cNvPr id="32" name="object 14"/>
          <p:cNvSpPr txBox="1"/>
          <p:nvPr/>
        </p:nvSpPr>
        <p:spPr>
          <a:xfrm>
            <a:off x="7552462" y="3271727"/>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grand pré</a:t>
            </a:r>
            <a:endParaRPr sz="900" dirty="0">
              <a:latin typeface="Calibri-BoldItalic"/>
              <a:cs typeface="Calibri-BoldItalic"/>
            </a:endParaRPr>
          </a:p>
        </p:txBody>
      </p:sp>
      <p:sp>
        <p:nvSpPr>
          <p:cNvPr id="33" name="object 14"/>
          <p:cNvSpPr txBox="1"/>
          <p:nvPr/>
        </p:nvSpPr>
        <p:spPr>
          <a:xfrm>
            <a:off x="7498666" y="5720280"/>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halle</a:t>
            </a:r>
            <a:endParaRPr sz="900" dirty="0">
              <a:latin typeface="Calibri-BoldItalic"/>
              <a:cs typeface="Calibri-BoldItalic"/>
            </a:endParaRPr>
          </a:p>
        </p:txBody>
      </p:sp>
      <p:sp>
        <p:nvSpPr>
          <p:cNvPr id="34" name="object 14"/>
          <p:cNvSpPr txBox="1"/>
          <p:nvPr/>
        </p:nvSpPr>
        <p:spPr>
          <a:xfrm>
            <a:off x="4698741" y="5991452"/>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grand pré</a:t>
            </a:r>
            <a:endParaRPr sz="900" dirty="0">
              <a:latin typeface="Calibri-BoldItalic"/>
              <a:cs typeface="Calibri-BoldItalic"/>
            </a:endParaRPr>
          </a:p>
        </p:txBody>
      </p:sp>
      <p:sp>
        <p:nvSpPr>
          <p:cNvPr id="35" name="object 14"/>
          <p:cNvSpPr txBox="1"/>
          <p:nvPr/>
        </p:nvSpPr>
        <p:spPr>
          <a:xfrm>
            <a:off x="2987163" y="6198671"/>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grand pré</a:t>
            </a:r>
            <a:endParaRPr sz="900" dirty="0">
              <a:latin typeface="Calibri-BoldItalic"/>
              <a:cs typeface="Calibri-BoldItalic"/>
            </a:endParaRPr>
          </a:p>
        </p:txBody>
      </p:sp>
      <p:sp>
        <p:nvSpPr>
          <p:cNvPr id="36" name="object 14"/>
          <p:cNvSpPr txBox="1"/>
          <p:nvPr/>
        </p:nvSpPr>
        <p:spPr>
          <a:xfrm>
            <a:off x="4847867" y="2358089"/>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sp>
        <p:nvSpPr>
          <p:cNvPr id="37" name="object 14"/>
          <p:cNvSpPr txBox="1"/>
          <p:nvPr/>
        </p:nvSpPr>
        <p:spPr>
          <a:xfrm>
            <a:off x="1564700" y="4520494"/>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spTree>
    <p:extLst>
      <p:ext uri="{BB962C8B-B14F-4D97-AF65-F5344CB8AC3E}">
        <p14:creationId xmlns:p14="http://schemas.microsoft.com/office/powerpoint/2010/main" val="2426904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Sommaire</a:t>
            </a:r>
          </a:p>
        </p:txBody>
      </p:sp>
      <p:sp>
        <p:nvSpPr>
          <p:cNvPr id="4" name="Espace réservé du pied de page 3"/>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a:t>
            </a:fld>
            <a:endParaRPr lang="fr-FR" dirty="0"/>
          </a:p>
        </p:txBody>
      </p:sp>
      <p:sp>
        <p:nvSpPr>
          <p:cNvPr id="6" name="Rectangle 5"/>
          <p:cNvSpPr/>
          <p:nvPr/>
        </p:nvSpPr>
        <p:spPr>
          <a:xfrm>
            <a:off x="628650" y="2162117"/>
            <a:ext cx="7453032" cy="2031325"/>
          </a:xfrm>
          <a:prstGeom prst="rect">
            <a:avLst/>
          </a:prstGeom>
          <a:ln>
            <a:solidFill>
              <a:schemeClr val="tx1"/>
            </a:solidFill>
            <a:prstDash val="sysDash"/>
          </a:ln>
        </p:spPr>
        <p:txBody>
          <a:bodyPr wrap="square">
            <a:spAutoFit/>
          </a:bodyPr>
          <a:lstStyle/>
          <a:p>
            <a:pPr>
              <a:tabLst>
                <a:tab pos="6543675" algn="l"/>
              </a:tabLst>
            </a:pPr>
            <a:r>
              <a:rPr lang="fr-FR" sz="1400" dirty="0"/>
              <a:t>Partie 1 : Evolution des objectifs, cadre du Schéma</a:t>
            </a:r>
            <a:r>
              <a:rPr lang="fr-FR" sz="1400" u="dotted" dirty="0"/>
              <a:t>	</a:t>
            </a:r>
            <a:r>
              <a:rPr lang="fr-FR" sz="1400" dirty="0"/>
              <a:t>3</a:t>
            </a:r>
          </a:p>
          <a:p>
            <a:pPr>
              <a:tabLst>
                <a:tab pos="6543675" algn="l"/>
              </a:tabLst>
            </a:pPr>
            <a:endParaRPr lang="fr-FR" sz="1400" dirty="0"/>
          </a:p>
          <a:p>
            <a:pPr>
              <a:tabLst>
                <a:tab pos="6543675" algn="l"/>
              </a:tabLst>
            </a:pPr>
            <a:r>
              <a:rPr lang="fr-FR" sz="1400" dirty="0"/>
              <a:t>Partie 2 : L’accès piétons au village et la recomposition globale du stationnement </a:t>
            </a:r>
            <a:r>
              <a:rPr lang="fr-FR" sz="1400" u="dotted" dirty="0"/>
              <a:t>	</a:t>
            </a:r>
            <a:r>
              <a:rPr lang="fr-FR" sz="1400" dirty="0"/>
              <a:t>6</a:t>
            </a:r>
          </a:p>
          <a:p>
            <a:pPr>
              <a:tabLst>
                <a:tab pos="6543675" algn="l"/>
              </a:tabLst>
            </a:pPr>
            <a:endParaRPr lang="fr-FR" sz="1400" dirty="0"/>
          </a:p>
          <a:p>
            <a:pPr>
              <a:tabLst>
                <a:tab pos="6543675" algn="l"/>
              </a:tabLst>
            </a:pPr>
            <a:r>
              <a:rPr lang="fr-FR" sz="1400" dirty="0"/>
              <a:t>Partie 3 : Volumétrie bâtie des commerces/logements</a:t>
            </a:r>
            <a:r>
              <a:rPr lang="fr-FR" sz="1400" u="dotted" dirty="0"/>
              <a:t>	</a:t>
            </a:r>
            <a:r>
              <a:rPr lang="fr-FR" sz="1400" dirty="0"/>
              <a:t>12</a:t>
            </a:r>
          </a:p>
          <a:p>
            <a:pPr>
              <a:tabLst>
                <a:tab pos="6543675" algn="l"/>
              </a:tabLst>
            </a:pPr>
            <a:endParaRPr lang="fr-FR" sz="1400" dirty="0"/>
          </a:p>
          <a:p>
            <a:pPr>
              <a:tabLst>
                <a:tab pos="6543675" algn="l"/>
              </a:tabLst>
            </a:pPr>
            <a:r>
              <a:rPr lang="fr-FR" sz="1400" dirty="0"/>
              <a:t>Partie 4 : Traitement de la halle et de la place</a:t>
            </a:r>
            <a:r>
              <a:rPr lang="fr-FR" sz="1400" u="dotted" dirty="0"/>
              <a:t>	</a:t>
            </a:r>
            <a:r>
              <a:rPr lang="fr-FR" sz="1400" dirty="0"/>
              <a:t>18</a:t>
            </a:r>
          </a:p>
          <a:p>
            <a:pPr>
              <a:tabLst>
                <a:tab pos="6543675" algn="l"/>
              </a:tabLst>
            </a:pPr>
            <a:endParaRPr lang="fr-FR" sz="1400" dirty="0"/>
          </a:p>
          <a:p>
            <a:pPr>
              <a:tabLst>
                <a:tab pos="6543675" algn="l"/>
              </a:tabLst>
            </a:pPr>
            <a:r>
              <a:rPr lang="fr-FR" sz="1400" dirty="0"/>
              <a:t>Partie 5 : Palettes de teintes, traitements et mobilier …………………………………………………………….25</a:t>
            </a:r>
          </a:p>
        </p:txBody>
      </p:sp>
    </p:spTree>
    <p:extLst>
      <p:ext uri="{BB962C8B-B14F-4D97-AF65-F5344CB8AC3E}">
        <p14:creationId xmlns:p14="http://schemas.microsoft.com/office/powerpoint/2010/main" val="26464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descr="gourdon APD 22 - Image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49" y="1097349"/>
            <a:ext cx="3727153" cy="2534851"/>
          </a:xfrm>
          <a:prstGeom prst="rect">
            <a:avLst/>
          </a:prstGeom>
          <a:ln>
            <a:noFill/>
          </a:ln>
          <a:effectLst>
            <a:outerShdw blurRad="292100" dist="139700" dir="2700000" algn="tl" rotWithShape="0">
              <a:srgbClr val="333333">
                <a:alpha val="65000"/>
              </a:srgbClr>
            </a:outerShdw>
          </a:effectLst>
        </p:spPr>
      </p:pic>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20</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17" name="Titre 1"/>
          <p:cNvSpPr txBox="1">
            <a:spLocks/>
          </p:cNvSpPr>
          <p:nvPr/>
        </p:nvSpPr>
        <p:spPr>
          <a:xfrm>
            <a:off x="794010" y="368496"/>
            <a:ext cx="7886700" cy="79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3.4- Faisabilité du bâti   </a:t>
            </a:r>
            <a:r>
              <a:rPr lang="fr-FR" sz="1400" dirty="0"/>
              <a:t>		Ambiances bâties</a:t>
            </a:r>
          </a:p>
        </p:txBody>
      </p:sp>
      <p:sp>
        <p:nvSpPr>
          <p:cNvPr id="26" name="object 14"/>
          <p:cNvSpPr txBox="1"/>
          <p:nvPr/>
        </p:nvSpPr>
        <p:spPr>
          <a:xfrm>
            <a:off x="11755209" y="5436671"/>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RDC</a:t>
            </a:r>
            <a:endParaRPr sz="900" dirty="0">
              <a:latin typeface="Calibri-BoldItalic"/>
              <a:cs typeface="Calibri-BoldItalic"/>
            </a:endParaRPr>
          </a:p>
        </p:txBody>
      </p:sp>
      <p:sp>
        <p:nvSpPr>
          <p:cNvPr id="18" name="object 14"/>
          <p:cNvSpPr txBox="1"/>
          <p:nvPr/>
        </p:nvSpPr>
        <p:spPr>
          <a:xfrm>
            <a:off x="11697454" y="5908846"/>
            <a:ext cx="972837" cy="2898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R+1 et R+2</a:t>
            </a:r>
            <a:endParaRPr sz="900" dirty="0">
              <a:latin typeface="Calibri-BoldItalic"/>
              <a:cs typeface="Calibri-BoldItalic"/>
            </a:endParaRPr>
          </a:p>
        </p:txBody>
      </p:sp>
      <p:pic>
        <p:nvPicPr>
          <p:cNvPr id="11" name="Image 10" descr="gourdon APD 22 - Image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962" y="1183714"/>
            <a:ext cx="3066235" cy="2163674"/>
          </a:xfrm>
          <a:prstGeom prst="rect">
            <a:avLst/>
          </a:prstGeom>
        </p:spPr>
      </p:pic>
      <p:pic>
        <p:nvPicPr>
          <p:cNvPr id="12" name="Image 11" descr="gourdon APD 22 - Image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50" y="3885294"/>
            <a:ext cx="3638550" cy="2567525"/>
          </a:xfrm>
          <a:prstGeom prst="rect">
            <a:avLst/>
          </a:prstGeom>
          <a:ln>
            <a:noFill/>
          </a:ln>
          <a:effectLst>
            <a:outerShdw blurRad="292100" dist="139700" dir="2700000" algn="tl" rotWithShape="0">
              <a:srgbClr val="333333">
                <a:alpha val="65000"/>
              </a:srgbClr>
            </a:outerShdw>
          </a:effectLst>
        </p:spPr>
      </p:pic>
      <p:pic>
        <p:nvPicPr>
          <p:cNvPr id="13" name="Image 12" descr="gourdon APD 22 - Image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0352" y="1020212"/>
            <a:ext cx="3755498" cy="2650049"/>
          </a:xfrm>
          <a:prstGeom prst="rect">
            <a:avLst/>
          </a:prstGeom>
          <a:ln>
            <a:noFill/>
          </a:ln>
          <a:effectLst>
            <a:outerShdw blurRad="292100" dist="139700" dir="2700000" algn="tl" rotWithShape="0">
              <a:srgbClr val="333333">
                <a:alpha val="65000"/>
              </a:srgbClr>
            </a:outerShdw>
          </a:effectLst>
        </p:spPr>
      </p:pic>
      <p:pic>
        <p:nvPicPr>
          <p:cNvPr id="14" name="Image 13" descr="gourdon APD 22 - Image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952" y="3832345"/>
            <a:ext cx="3654157" cy="2578538"/>
          </a:xfrm>
          <a:prstGeom prst="rect">
            <a:avLst/>
          </a:prstGeom>
          <a:ln>
            <a:noFill/>
          </a:ln>
          <a:effectLst>
            <a:outerShdw blurRad="292100" dist="139700" dir="2700000" algn="tl" rotWithShape="0">
              <a:srgbClr val="333333">
                <a:alpha val="65000"/>
              </a:srgbClr>
            </a:outerShdw>
          </a:effectLst>
        </p:spPr>
      </p:pic>
      <p:sp>
        <p:nvSpPr>
          <p:cNvPr id="27" name="object 14"/>
          <p:cNvSpPr txBox="1"/>
          <p:nvPr/>
        </p:nvSpPr>
        <p:spPr>
          <a:xfrm>
            <a:off x="3205125" y="2823316"/>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village</a:t>
            </a:r>
            <a:endParaRPr sz="900" dirty="0">
              <a:latin typeface="Calibri-BoldItalic"/>
              <a:cs typeface="Calibri-BoldItalic"/>
            </a:endParaRPr>
          </a:p>
        </p:txBody>
      </p:sp>
      <p:sp>
        <p:nvSpPr>
          <p:cNvPr id="28" name="object 14"/>
          <p:cNvSpPr txBox="1"/>
          <p:nvPr/>
        </p:nvSpPr>
        <p:spPr>
          <a:xfrm>
            <a:off x="356349" y="2964010"/>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halle</a:t>
            </a:r>
            <a:endParaRPr sz="900" dirty="0">
              <a:latin typeface="Calibri-BoldItalic"/>
              <a:cs typeface="Calibri-BoldItalic"/>
            </a:endParaRPr>
          </a:p>
        </p:txBody>
      </p:sp>
      <p:sp>
        <p:nvSpPr>
          <p:cNvPr id="29" name="object 14"/>
          <p:cNvSpPr txBox="1"/>
          <p:nvPr/>
        </p:nvSpPr>
        <p:spPr>
          <a:xfrm>
            <a:off x="2904586" y="1584415"/>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sp>
        <p:nvSpPr>
          <p:cNvPr id="31" name="object 14"/>
          <p:cNvSpPr txBox="1"/>
          <p:nvPr/>
        </p:nvSpPr>
        <p:spPr>
          <a:xfrm>
            <a:off x="6870108" y="1739734"/>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Auberge</a:t>
            </a:r>
            <a:endParaRPr sz="900" dirty="0">
              <a:latin typeface="Calibri-BoldItalic"/>
              <a:cs typeface="Calibri-BoldItalic"/>
            </a:endParaRPr>
          </a:p>
        </p:txBody>
      </p:sp>
      <p:sp>
        <p:nvSpPr>
          <p:cNvPr id="32" name="object 14"/>
          <p:cNvSpPr txBox="1"/>
          <p:nvPr/>
        </p:nvSpPr>
        <p:spPr>
          <a:xfrm>
            <a:off x="7552462" y="3271727"/>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grand pré</a:t>
            </a:r>
            <a:endParaRPr sz="900" dirty="0">
              <a:latin typeface="Calibri-BoldItalic"/>
              <a:cs typeface="Calibri-BoldItalic"/>
            </a:endParaRPr>
          </a:p>
        </p:txBody>
      </p:sp>
      <p:sp>
        <p:nvSpPr>
          <p:cNvPr id="33" name="object 14"/>
          <p:cNvSpPr txBox="1"/>
          <p:nvPr/>
        </p:nvSpPr>
        <p:spPr>
          <a:xfrm>
            <a:off x="7498666" y="5720280"/>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halle</a:t>
            </a:r>
            <a:endParaRPr sz="900" dirty="0">
              <a:latin typeface="Calibri-BoldItalic"/>
              <a:cs typeface="Calibri-BoldItalic"/>
            </a:endParaRPr>
          </a:p>
        </p:txBody>
      </p:sp>
      <p:sp>
        <p:nvSpPr>
          <p:cNvPr id="34" name="object 14"/>
          <p:cNvSpPr txBox="1"/>
          <p:nvPr/>
        </p:nvSpPr>
        <p:spPr>
          <a:xfrm>
            <a:off x="4698741" y="5991452"/>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grand pré</a:t>
            </a:r>
            <a:endParaRPr sz="900" dirty="0">
              <a:latin typeface="Calibri-BoldItalic"/>
              <a:cs typeface="Calibri-BoldItalic"/>
            </a:endParaRPr>
          </a:p>
        </p:txBody>
      </p:sp>
      <p:sp>
        <p:nvSpPr>
          <p:cNvPr id="35" name="object 14"/>
          <p:cNvSpPr txBox="1"/>
          <p:nvPr/>
        </p:nvSpPr>
        <p:spPr>
          <a:xfrm>
            <a:off x="2904585" y="6198669"/>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grand pré</a:t>
            </a:r>
            <a:endParaRPr sz="900" dirty="0">
              <a:latin typeface="Calibri-BoldItalic"/>
              <a:cs typeface="Calibri-BoldItalic"/>
            </a:endParaRPr>
          </a:p>
        </p:txBody>
      </p:sp>
      <p:sp>
        <p:nvSpPr>
          <p:cNvPr id="36" name="object 14"/>
          <p:cNvSpPr txBox="1"/>
          <p:nvPr/>
        </p:nvSpPr>
        <p:spPr>
          <a:xfrm>
            <a:off x="4847867" y="2358089"/>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sp>
        <p:nvSpPr>
          <p:cNvPr id="37" name="object 14"/>
          <p:cNvSpPr txBox="1"/>
          <p:nvPr/>
        </p:nvSpPr>
        <p:spPr>
          <a:xfrm>
            <a:off x="1564700" y="4520494"/>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spTree>
    <p:extLst>
      <p:ext uri="{BB962C8B-B14F-4D97-AF65-F5344CB8AC3E}">
        <p14:creationId xmlns:p14="http://schemas.microsoft.com/office/powerpoint/2010/main" val="291221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02012" y="2678132"/>
            <a:ext cx="5426075" cy="1777982"/>
          </a:xfrm>
        </p:spPr>
        <p:txBody>
          <a:bodyPr>
            <a:normAutofit/>
          </a:bodyPr>
          <a:lstStyle/>
          <a:p>
            <a:r>
              <a:rPr lang="fr-FR" dirty="0"/>
              <a:t>Partie 4 : </a:t>
            </a:r>
            <a:br>
              <a:rPr lang="fr-FR" dirty="0"/>
            </a:br>
            <a:r>
              <a:rPr lang="fr-FR" dirty="0"/>
              <a:t>Traitement de la halle et de la place</a:t>
            </a:r>
          </a:p>
        </p:txBody>
      </p:sp>
      <p:sp>
        <p:nvSpPr>
          <p:cNvPr id="4" name="Espace réservé du pied de page 3"/>
          <p:cNvSpPr>
            <a:spLocks noGrp="1"/>
          </p:cNvSpPr>
          <p:nvPr>
            <p:ph type="ftr" sz="quarter" idx="11"/>
          </p:nvPr>
        </p:nvSpPr>
        <p:spPr>
          <a:xfrm>
            <a:off x="3028950" y="6356351"/>
            <a:ext cx="30861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21</a:t>
            </a:fld>
            <a:endParaRPr lang="fr-FR" dirty="0"/>
          </a:p>
        </p:txBody>
      </p:sp>
      <p:sp>
        <p:nvSpPr>
          <p:cNvPr id="3" name="Espace réservé du texte 2"/>
          <p:cNvSpPr>
            <a:spLocks noGrp="1"/>
          </p:cNvSpPr>
          <p:nvPr>
            <p:ph type="body" idx="1"/>
          </p:nvPr>
        </p:nvSpPr>
        <p:spPr/>
        <p:txBody>
          <a:bodyPr/>
          <a:lstStyle/>
          <a:p>
            <a:endParaRPr lang="fr-FR"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1664" r="21028"/>
          <a:stretch/>
        </p:blipFill>
        <p:spPr>
          <a:xfrm>
            <a:off x="342361" y="2971801"/>
            <a:ext cx="2732310" cy="1211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002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22</a:t>
            </a:fld>
            <a:endParaRPr lang="fr-FR" dirty="0"/>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18" name="object 9"/>
          <p:cNvSpPr txBox="1"/>
          <p:nvPr/>
        </p:nvSpPr>
        <p:spPr>
          <a:xfrm>
            <a:off x="2371882" y="1068060"/>
            <a:ext cx="5740400" cy="228268"/>
          </a:xfrm>
          <a:prstGeom prst="rect">
            <a:avLst/>
          </a:prstGeom>
        </p:spPr>
        <p:txBody>
          <a:bodyPr vert="horz" wrap="square" lIns="0" tIns="12700" rIns="0" bIns="0" rtlCol="0">
            <a:spAutoFit/>
          </a:bodyPr>
          <a:lstStyle/>
          <a:p>
            <a:pPr marL="12700" algn="ctr">
              <a:lnSpc>
                <a:spcPct val="100000"/>
              </a:lnSpc>
              <a:spcBef>
                <a:spcPts val="100"/>
              </a:spcBef>
            </a:pPr>
            <a:r>
              <a:rPr lang="fr-FR" sz="1400" b="1" dirty="0">
                <a:solidFill>
                  <a:srgbClr val="595657"/>
                </a:solidFill>
                <a:latin typeface="Calibri"/>
                <a:cs typeface="Calibri"/>
              </a:rPr>
              <a:t>Recherches sur une volumétrie commune halle/local bâti</a:t>
            </a:r>
            <a:endParaRPr sz="1400" dirty="0">
              <a:latin typeface="Calibri"/>
              <a:cs typeface="Calibri"/>
            </a:endParaRPr>
          </a:p>
        </p:txBody>
      </p:sp>
      <p:sp>
        <p:nvSpPr>
          <p:cNvPr id="19" name="Titre 1"/>
          <p:cNvSpPr>
            <a:spLocks noGrp="1"/>
          </p:cNvSpPr>
          <p:nvPr>
            <p:ph type="title"/>
          </p:nvPr>
        </p:nvSpPr>
        <p:spPr>
          <a:xfrm>
            <a:off x="638175" y="203750"/>
            <a:ext cx="8261560" cy="792000"/>
          </a:xfrm>
          <a:noFill/>
        </p:spPr>
        <p:txBody>
          <a:bodyPr>
            <a:normAutofit/>
          </a:bodyPr>
          <a:lstStyle/>
          <a:p>
            <a:r>
              <a:rPr lang="fr-FR" dirty="0"/>
              <a:t>4.1 - Traitement de la Halle </a:t>
            </a:r>
            <a:r>
              <a:rPr lang="fr-FR" sz="1400" dirty="0"/>
              <a:t>Intentions et vocabulaire</a:t>
            </a: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8789" t="50237" r="42457" b="2068"/>
          <a:stretch/>
        </p:blipFill>
        <p:spPr>
          <a:xfrm>
            <a:off x="6794122" y="1559062"/>
            <a:ext cx="1874520" cy="2620197"/>
          </a:xfrm>
          <a:prstGeom prst="rect">
            <a:avLst/>
          </a:prstGeom>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52728" b="74556"/>
          <a:stretch/>
        </p:blipFill>
        <p:spPr>
          <a:xfrm>
            <a:off x="1372004" y="4940669"/>
            <a:ext cx="2156460" cy="1658494"/>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10072" t="30804" r="28758" b="48858"/>
          <a:stretch/>
        </p:blipFill>
        <p:spPr>
          <a:xfrm>
            <a:off x="4628735" y="4689737"/>
            <a:ext cx="2954584" cy="1377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 15"/>
          <p:cNvPicPr>
            <a:picLocks noChangeAspect="1"/>
          </p:cNvPicPr>
          <p:nvPr/>
        </p:nvPicPr>
        <p:blipFill rotWithShape="1">
          <a:blip r:embed="rId4" cstate="print">
            <a:extLst>
              <a:ext uri="{28A0092B-C50C-407E-A947-70E740481C1C}">
                <a14:useLocalDpi xmlns:a14="http://schemas.microsoft.com/office/drawing/2010/main" val="0"/>
              </a:ext>
            </a:extLst>
          </a:blip>
          <a:srcRect l="56701" t="55289" r="4207" b="-236"/>
          <a:stretch/>
        </p:blipFill>
        <p:spPr>
          <a:xfrm>
            <a:off x="2680603" y="1267753"/>
            <a:ext cx="1779857" cy="3004279"/>
          </a:xfrm>
          <a:prstGeom prst="rect">
            <a:avLst/>
          </a:prstGeom>
        </p:spPr>
      </p:pic>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l="59015" t="7834"/>
          <a:stretch/>
        </p:blipFill>
        <p:spPr>
          <a:xfrm>
            <a:off x="5242082" y="1353478"/>
            <a:ext cx="952733" cy="3031367"/>
          </a:xfrm>
          <a:prstGeom prst="rect">
            <a:avLst/>
          </a:prstGeom>
        </p:spPr>
      </p:pic>
      <p:sp>
        <p:nvSpPr>
          <p:cNvPr id="14" name="Rectangle 13"/>
          <p:cNvSpPr/>
          <p:nvPr/>
        </p:nvSpPr>
        <p:spPr>
          <a:xfrm>
            <a:off x="114457" y="1043295"/>
            <a:ext cx="2257425" cy="3323987"/>
          </a:xfrm>
          <a:prstGeom prst="rect">
            <a:avLst/>
          </a:prstGeom>
          <a:solidFill>
            <a:srgbClr val="F8D6EE"/>
          </a:solidFill>
        </p:spPr>
        <p:txBody>
          <a:bodyPr wrap="square">
            <a:spAutoFit/>
          </a:bodyPr>
          <a:lstStyle/>
          <a:p>
            <a:pPr algn="just"/>
            <a:r>
              <a:rPr lang="fr-FR" sz="1000" b="1" dirty="0">
                <a:latin typeface="AdPro LT Std" panose="02000506040000020004" pitchFamily="50" charset="0"/>
              </a:rPr>
              <a:t>Objectifs</a:t>
            </a:r>
          </a:p>
          <a:p>
            <a:pPr algn="just"/>
            <a:endParaRPr lang="fr-FR" sz="1000" dirty="0"/>
          </a:p>
          <a:p>
            <a:pPr marL="128588" indent="-128588" algn="just">
              <a:buBlip>
                <a:blip r:embed="rId7"/>
              </a:buBlip>
            </a:pPr>
            <a:r>
              <a:rPr lang="fr-FR" sz="1000" dirty="0"/>
              <a:t>La halle émerge d’un local bâti, afin de se liaisonner aux volumes construits existants et  du projet, </a:t>
            </a:r>
          </a:p>
          <a:p>
            <a:pPr marL="128588" indent="-128588" algn="just">
              <a:buBlip>
                <a:blip r:embed="rId7"/>
              </a:buBlip>
            </a:pPr>
            <a:r>
              <a:rPr lang="fr-FR" sz="1000" dirty="0"/>
              <a:t>Ce local permet en outre d’optimiser le caractère convivial de l’équipement. Il contiendrait un bloc sanitaire, un espace comptoir bar/services pouvant être fermé (stockage matériel),</a:t>
            </a:r>
            <a:endParaRPr lang="fr-FR" sz="1000" b="1" dirty="0"/>
          </a:p>
          <a:p>
            <a:pPr marL="128588" indent="-128588" algn="just">
              <a:buBlip>
                <a:blip r:embed="rId7"/>
              </a:buBlip>
            </a:pPr>
            <a:r>
              <a:rPr lang="fr-FR" sz="1000" dirty="0"/>
              <a:t>La recherche va vers des formes modernes mais épurées et sobres, présentant légèreté et transparence.,</a:t>
            </a:r>
          </a:p>
          <a:p>
            <a:pPr marL="128588" indent="-128588" algn="just">
              <a:buBlip>
                <a:blip r:embed="rId7"/>
              </a:buBlip>
            </a:pPr>
            <a:r>
              <a:rPr lang="fr-FR" sz="1000" dirty="0"/>
              <a:t>La structure de la halle serait en ferronnerie avec peinture thermo laquée,</a:t>
            </a:r>
          </a:p>
          <a:p>
            <a:pPr marL="128588" indent="-128588" algn="just">
              <a:buBlip>
                <a:blip r:embed="rId7"/>
              </a:buBlip>
            </a:pPr>
            <a:r>
              <a:rPr lang="fr-FR" sz="1000" dirty="0"/>
              <a:t>Le local bâti est revêtu d’un calepinage en pierres naturelles, à l’identique des murs de soutènement de l’entrée de village.</a:t>
            </a:r>
          </a:p>
        </p:txBody>
      </p:sp>
      <p:pic>
        <p:nvPicPr>
          <p:cNvPr id="9" name="Image 8"/>
          <p:cNvPicPr>
            <a:picLocks noChangeAspect="1"/>
          </p:cNvPicPr>
          <p:nvPr/>
        </p:nvPicPr>
        <p:blipFill rotWithShape="1">
          <a:blip r:embed="rId8" cstate="print">
            <a:extLst>
              <a:ext uri="{28A0092B-C50C-407E-A947-70E740481C1C}">
                <a14:useLocalDpi xmlns:a14="http://schemas.microsoft.com/office/drawing/2010/main" val="0"/>
              </a:ext>
            </a:extLst>
          </a:blip>
          <a:srcRect t="24195" r="50000" b="15725"/>
          <a:stretch/>
        </p:blipFill>
        <p:spPr>
          <a:xfrm>
            <a:off x="3528464" y="4588964"/>
            <a:ext cx="922471" cy="1477929"/>
          </a:xfrm>
          <a:prstGeom prst="rect">
            <a:avLst/>
          </a:prstGeom>
        </p:spPr>
      </p:pic>
      <p:pic>
        <p:nvPicPr>
          <p:cNvPr id="11" name="Image 10"/>
          <p:cNvPicPr>
            <a:picLocks noChangeAspect="1"/>
          </p:cNvPicPr>
          <p:nvPr/>
        </p:nvPicPr>
        <p:blipFill rotWithShape="1">
          <a:blip r:embed="rId9" cstate="print">
            <a:extLst>
              <a:ext uri="{28A0092B-C50C-407E-A947-70E740481C1C}">
                <a14:useLocalDpi xmlns:a14="http://schemas.microsoft.com/office/drawing/2010/main" val="0"/>
              </a:ext>
            </a:extLst>
          </a:blip>
          <a:srcRect l="11444" t="12058" r="14921"/>
          <a:stretch/>
        </p:blipFill>
        <p:spPr>
          <a:xfrm>
            <a:off x="7770970" y="4442885"/>
            <a:ext cx="1145803" cy="1824565"/>
          </a:xfrm>
          <a:prstGeom prst="rect">
            <a:avLst/>
          </a:prstGeom>
        </p:spPr>
      </p:pic>
      <p:pic>
        <p:nvPicPr>
          <p:cNvPr id="12" name="Image 11"/>
          <p:cNvPicPr>
            <a:picLocks noChangeAspect="1"/>
          </p:cNvPicPr>
          <p:nvPr/>
        </p:nvPicPr>
        <p:blipFill rotWithShape="1">
          <a:blip r:embed="rId10" cstate="print">
            <a:extLst>
              <a:ext uri="{28A0092B-C50C-407E-A947-70E740481C1C}">
                <a14:useLocalDpi xmlns:a14="http://schemas.microsoft.com/office/drawing/2010/main" val="0"/>
              </a:ext>
            </a:extLst>
          </a:blip>
          <a:srcRect r="20538"/>
          <a:stretch/>
        </p:blipFill>
        <p:spPr>
          <a:xfrm>
            <a:off x="176665" y="4478704"/>
            <a:ext cx="2106136" cy="1097461"/>
          </a:xfrm>
          <a:prstGeom prst="rect">
            <a:avLst/>
          </a:prstGeom>
        </p:spPr>
      </p:pic>
    </p:spTree>
    <p:extLst>
      <p:ext uri="{BB962C8B-B14F-4D97-AF65-F5344CB8AC3E}">
        <p14:creationId xmlns:p14="http://schemas.microsoft.com/office/powerpoint/2010/main" val="249385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936" y="2987042"/>
            <a:ext cx="8297532" cy="2476500"/>
          </a:xfrm>
          <a:prstGeom prst="rect">
            <a:avLst/>
          </a:prstGeom>
        </p:spPr>
      </p:pic>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23</a:t>
            </a:fld>
            <a:endParaRPr lang="fr-FR" dirty="0"/>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18" name="object 9"/>
          <p:cNvSpPr txBox="1"/>
          <p:nvPr/>
        </p:nvSpPr>
        <p:spPr>
          <a:xfrm>
            <a:off x="1171575" y="5622888"/>
            <a:ext cx="7115175" cy="379591"/>
          </a:xfrm>
          <a:prstGeom prst="rect">
            <a:avLst/>
          </a:prstGeom>
        </p:spPr>
        <p:txBody>
          <a:bodyPr vert="horz" wrap="square" lIns="0" tIns="12700" rIns="0" bIns="0" rtlCol="0">
            <a:spAutoFit/>
          </a:bodyPr>
          <a:lstStyle/>
          <a:p>
            <a:pPr marL="12700" algn="ctr">
              <a:lnSpc>
                <a:spcPct val="100000"/>
              </a:lnSpc>
              <a:spcBef>
                <a:spcPts val="100"/>
              </a:spcBef>
            </a:pPr>
            <a:r>
              <a:rPr lang="fr-FR" sz="1100" b="1" dirty="0">
                <a:solidFill>
                  <a:srgbClr val="595657"/>
                </a:solidFill>
                <a:latin typeface="Calibri"/>
                <a:cs typeface="Calibri"/>
              </a:rPr>
              <a:t>La position de la halle fait la jonction entre le parvis du </a:t>
            </a:r>
            <a:r>
              <a:rPr lang="fr-FR" sz="1200" b="1" dirty="0">
                <a:solidFill>
                  <a:srgbClr val="595657"/>
                </a:solidFill>
                <a:latin typeface="Calibri"/>
                <a:cs typeface="Calibri"/>
              </a:rPr>
              <a:t>commerce, les mobilités (voitures et piétonnes) </a:t>
            </a:r>
            <a:r>
              <a:rPr lang="fr-FR" sz="1100" b="1" dirty="0">
                <a:solidFill>
                  <a:srgbClr val="595657"/>
                </a:solidFill>
                <a:latin typeface="Calibri"/>
                <a:cs typeface="Calibri"/>
              </a:rPr>
              <a:t>et la place</a:t>
            </a:r>
          </a:p>
          <a:p>
            <a:pPr marL="12700" algn="ctr">
              <a:lnSpc>
                <a:spcPct val="100000"/>
              </a:lnSpc>
              <a:spcBef>
                <a:spcPts val="100"/>
              </a:spcBef>
            </a:pPr>
            <a:r>
              <a:rPr lang="fr-FR" sz="1100" b="1" dirty="0">
                <a:solidFill>
                  <a:srgbClr val="595657"/>
                </a:solidFill>
                <a:latin typeface="Calibri"/>
                <a:cs typeface="Calibri"/>
              </a:rPr>
              <a:t>Des assises types sièges et banquettes en pierre taillée apportent convivialité et liens à l’espace</a:t>
            </a:r>
            <a:endParaRPr sz="1100" dirty="0">
              <a:latin typeface="Calibri"/>
              <a:cs typeface="Calibri"/>
            </a:endParaRPr>
          </a:p>
        </p:txBody>
      </p:sp>
      <p:sp>
        <p:nvSpPr>
          <p:cNvPr id="19" name="Titre 1"/>
          <p:cNvSpPr>
            <a:spLocks noGrp="1"/>
          </p:cNvSpPr>
          <p:nvPr>
            <p:ph type="title"/>
          </p:nvPr>
        </p:nvSpPr>
        <p:spPr>
          <a:xfrm>
            <a:off x="628650" y="365126"/>
            <a:ext cx="8261560" cy="792000"/>
          </a:xfrm>
          <a:noFill/>
        </p:spPr>
        <p:txBody>
          <a:bodyPr>
            <a:normAutofit/>
          </a:bodyPr>
          <a:lstStyle/>
          <a:p>
            <a:r>
              <a:rPr lang="fr-FR" dirty="0"/>
              <a:t>4.2 - Traitement de la Halle </a:t>
            </a:r>
            <a:r>
              <a:rPr lang="fr-FR" sz="1400" dirty="0"/>
              <a:t>positionnement dans l’espace</a:t>
            </a:r>
          </a:p>
        </p:txBody>
      </p:sp>
      <p:sp>
        <p:nvSpPr>
          <p:cNvPr id="9" name="object 9"/>
          <p:cNvSpPr txBox="1"/>
          <p:nvPr/>
        </p:nvSpPr>
        <p:spPr>
          <a:xfrm>
            <a:off x="4833794" y="2513609"/>
            <a:ext cx="1821404" cy="182101"/>
          </a:xfrm>
          <a:prstGeom prst="rect">
            <a:avLst/>
          </a:prstGeom>
        </p:spPr>
        <p:txBody>
          <a:bodyPr vert="horz" wrap="square" lIns="0" tIns="12700" rIns="0" bIns="0" rtlCol="0">
            <a:spAutoFit/>
          </a:bodyPr>
          <a:lstStyle/>
          <a:p>
            <a:pPr marL="12700">
              <a:lnSpc>
                <a:spcPct val="100000"/>
              </a:lnSpc>
              <a:spcBef>
                <a:spcPts val="100"/>
              </a:spcBef>
            </a:pPr>
            <a:r>
              <a:rPr lang="fr-FR" sz="1100" b="1" dirty="0">
                <a:solidFill>
                  <a:srgbClr val="595657"/>
                </a:solidFill>
                <a:latin typeface="Calibri"/>
                <a:cs typeface="Calibri"/>
              </a:rPr>
              <a:t>Position dans l’espace</a:t>
            </a:r>
            <a:endParaRPr sz="1100" dirty="0">
              <a:latin typeface="Calibri"/>
              <a:cs typeface="Calibri"/>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516" y="1128984"/>
            <a:ext cx="5842859" cy="1584906"/>
          </a:xfrm>
          <a:prstGeom prst="rect">
            <a:avLst/>
          </a:prstGeom>
        </p:spPr>
      </p:pic>
      <p:sp>
        <p:nvSpPr>
          <p:cNvPr id="11" name="object 9"/>
          <p:cNvSpPr txBox="1"/>
          <p:nvPr/>
        </p:nvSpPr>
        <p:spPr>
          <a:xfrm>
            <a:off x="586516" y="2725020"/>
            <a:ext cx="1821404" cy="182101"/>
          </a:xfrm>
          <a:prstGeom prst="rect">
            <a:avLst/>
          </a:prstGeom>
        </p:spPr>
        <p:txBody>
          <a:bodyPr vert="horz" wrap="square" lIns="0" tIns="12700" rIns="0" bIns="0" rtlCol="0">
            <a:spAutoFit/>
          </a:bodyPr>
          <a:lstStyle/>
          <a:p>
            <a:pPr marL="12700">
              <a:lnSpc>
                <a:spcPct val="100000"/>
              </a:lnSpc>
              <a:spcBef>
                <a:spcPts val="100"/>
              </a:spcBef>
            </a:pPr>
            <a:r>
              <a:rPr lang="fr-FR" sz="1100" b="1" dirty="0">
                <a:solidFill>
                  <a:srgbClr val="595657"/>
                </a:solidFill>
                <a:latin typeface="Calibri"/>
                <a:cs typeface="Calibri"/>
              </a:rPr>
              <a:t>Etat actuel</a:t>
            </a:r>
            <a:endParaRPr sz="1100" dirty="0">
              <a:latin typeface="Calibri"/>
              <a:cs typeface="Calibri"/>
            </a:endParaRPr>
          </a:p>
        </p:txBody>
      </p:sp>
    </p:spTree>
    <p:extLst>
      <p:ext uri="{BB962C8B-B14F-4D97-AF65-F5344CB8AC3E}">
        <p14:creationId xmlns:p14="http://schemas.microsoft.com/office/powerpoint/2010/main" val="56347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4.3 – Plan masse retenu avec halle et voirie dévoyée</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24</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45478" t="24780" r="31604" b="42279"/>
          <a:stretch/>
        </p:blipFill>
        <p:spPr>
          <a:xfrm>
            <a:off x="3200400" y="1085850"/>
            <a:ext cx="5334000" cy="5421362"/>
          </a:xfrm>
          <a:prstGeom prst="rect">
            <a:avLst/>
          </a:prstGeom>
        </p:spPr>
      </p:pic>
      <p:sp>
        <p:nvSpPr>
          <p:cNvPr id="8" name="Rectangle 7"/>
          <p:cNvSpPr/>
          <p:nvPr/>
        </p:nvSpPr>
        <p:spPr>
          <a:xfrm>
            <a:off x="269308" y="1384627"/>
            <a:ext cx="2611320" cy="4247317"/>
          </a:xfrm>
          <a:prstGeom prst="rect">
            <a:avLst/>
          </a:prstGeom>
          <a:solidFill>
            <a:srgbClr val="F8D6EE"/>
          </a:solidFill>
        </p:spPr>
        <p:txBody>
          <a:bodyPr wrap="square">
            <a:spAutoFit/>
          </a:bodyPr>
          <a:lstStyle/>
          <a:p>
            <a:pPr algn="just"/>
            <a:r>
              <a:rPr lang="fr-FR" sz="1000" b="1" dirty="0">
                <a:latin typeface="AdPro LT Std" panose="02000506040000020004" pitchFamily="50" charset="0"/>
              </a:rPr>
              <a:t>Composition de l’espace</a:t>
            </a:r>
          </a:p>
          <a:p>
            <a:pPr algn="just"/>
            <a:endParaRPr lang="fr-FR" sz="1000" dirty="0"/>
          </a:p>
          <a:p>
            <a:pPr marL="128588" indent="-128588" algn="just">
              <a:buBlip>
                <a:blip r:embed="rId4"/>
              </a:buBlip>
            </a:pPr>
            <a:r>
              <a:rPr lang="fr-FR" sz="1000" dirty="0"/>
              <a:t>Dans cette approche la halle, n’est plus un volume central, difficile à raccrocher/intégrer aux formes de l’espace en triangle,</a:t>
            </a:r>
          </a:p>
          <a:p>
            <a:pPr marL="128588" indent="-128588" algn="just">
              <a:buBlip>
                <a:blip r:embed="rId4"/>
              </a:buBlip>
            </a:pPr>
            <a:r>
              <a:rPr lang="fr-FR" sz="1000" dirty="0"/>
              <a:t>Mais devient le </a:t>
            </a:r>
            <a:r>
              <a:rPr lang="fr-FR" sz="1000" b="1" dirty="0"/>
              <a:t>vrai point d’articulation </a:t>
            </a:r>
            <a:r>
              <a:rPr lang="fr-FR" sz="1000" dirty="0"/>
              <a:t>entre les diverses fonctions de la place : passage piétons, mobilités, parvis du commerce, tout en restant transparent côté pré,</a:t>
            </a:r>
          </a:p>
          <a:p>
            <a:pPr marL="128588" indent="-128588" algn="just">
              <a:buBlip>
                <a:blip r:embed="rId4"/>
              </a:buBlip>
            </a:pPr>
            <a:r>
              <a:rPr lang="fr-FR" sz="1000" dirty="0"/>
              <a:t> Elle présente une surface d’environ 300 m² utiles sur les 1 700 m² de l’ensemble de l’espace (hors jeux de boules),</a:t>
            </a:r>
          </a:p>
          <a:p>
            <a:pPr marL="128588" indent="-128588" algn="just">
              <a:buBlip>
                <a:blip r:embed="rId4"/>
              </a:buBlip>
            </a:pPr>
            <a:r>
              <a:rPr lang="fr-FR" sz="1000" dirty="0"/>
              <a:t>L’espace devant le commerce est un parvis, libre de véhicules, étant ombragé d’un jeu de toiles d’ombrages,</a:t>
            </a:r>
          </a:p>
          <a:p>
            <a:pPr marL="128588" indent="-128588" algn="just">
              <a:buBlip>
                <a:blip r:embed="rId4"/>
              </a:buBlip>
            </a:pPr>
            <a:r>
              <a:rPr lang="fr-FR" sz="1000" dirty="0"/>
              <a:t> Le mobilier d’assises peut être commun entre halle et place, mais le revêtement au sol de la halle serait différencié (type dallage naturel) de celui de la place ,</a:t>
            </a:r>
          </a:p>
          <a:p>
            <a:pPr marL="128588" indent="-128588" algn="just">
              <a:buBlip>
                <a:blip r:embed="rId4"/>
              </a:buBlip>
            </a:pPr>
            <a:r>
              <a:rPr lang="fr-FR" sz="1000" dirty="0"/>
              <a:t>La partie haute de la placette (au Nord) serait traitée en corrélation et en continuité du parvis des auberges,</a:t>
            </a:r>
          </a:p>
          <a:p>
            <a:pPr marL="128588" indent="-128588" algn="just">
              <a:buBlip>
                <a:blip r:embed="rId4"/>
              </a:buBlip>
            </a:pPr>
            <a:r>
              <a:rPr lang="fr-FR" sz="1000" dirty="0"/>
              <a:t>La portion de RD déviée aurait une différence de traitement (+ ralentisseurs) avec le reste de la voirie.</a:t>
            </a:r>
          </a:p>
        </p:txBody>
      </p:sp>
    </p:spTree>
    <p:extLst>
      <p:ext uri="{BB962C8B-B14F-4D97-AF65-F5344CB8AC3E}">
        <p14:creationId xmlns:p14="http://schemas.microsoft.com/office/powerpoint/2010/main" val="2081719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4.4 – La voirie sur la place</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25</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11" name="ZoneTexte 10"/>
          <p:cNvSpPr txBox="1"/>
          <p:nvPr/>
        </p:nvSpPr>
        <p:spPr>
          <a:xfrm>
            <a:off x="1270838" y="2386175"/>
            <a:ext cx="837089" cy="246221"/>
          </a:xfrm>
          <a:prstGeom prst="rect">
            <a:avLst/>
          </a:prstGeom>
          <a:noFill/>
        </p:spPr>
        <p:txBody>
          <a:bodyPr wrap="none" rtlCol="0">
            <a:spAutoFit/>
          </a:bodyPr>
          <a:lstStyle/>
          <a:p>
            <a:r>
              <a:rPr lang="fr-FR" sz="1000" i="1" dirty="0"/>
              <a:t>Etat existant</a:t>
            </a:r>
          </a:p>
        </p:txBody>
      </p:sp>
      <p:sp>
        <p:nvSpPr>
          <p:cNvPr id="12" name="ZoneTexte 11"/>
          <p:cNvSpPr txBox="1"/>
          <p:nvPr/>
        </p:nvSpPr>
        <p:spPr>
          <a:xfrm>
            <a:off x="350391" y="4893179"/>
            <a:ext cx="798617" cy="246221"/>
          </a:xfrm>
          <a:prstGeom prst="rect">
            <a:avLst/>
          </a:prstGeom>
          <a:noFill/>
        </p:spPr>
        <p:txBody>
          <a:bodyPr wrap="none" rtlCol="0">
            <a:spAutoFit/>
          </a:bodyPr>
          <a:lstStyle/>
          <a:p>
            <a:r>
              <a:rPr lang="fr-FR" sz="1000" i="1" dirty="0"/>
              <a:t>Etat projeté</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288" y="1235832"/>
            <a:ext cx="3972687" cy="1775261"/>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744" y="3159119"/>
            <a:ext cx="6117805" cy="2733841"/>
          </a:xfrm>
          <a:prstGeom prst="rect">
            <a:avLst/>
          </a:prstGeom>
        </p:spPr>
      </p:pic>
    </p:spTree>
    <p:extLst>
      <p:ext uri="{BB962C8B-B14F-4D97-AF65-F5344CB8AC3E}">
        <p14:creationId xmlns:p14="http://schemas.microsoft.com/office/powerpoint/2010/main" val="3669408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4.6 – Photo montage du projet dans son contexte</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26</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12117"/>
          <a:stretch/>
        </p:blipFill>
        <p:spPr>
          <a:xfrm>
            <a:off x="473845" y="1111032"/>
            <a:ext cx="3543300" cy="1136948"/>
          </a:xfrm>
          <a:prstGeom prst="rect">
            <a:avLst/>
          </a:prstGeom>
        </p:spPr>
      </p:pic>
      <p:sp>
        <p:nvSpPr>
          <p:cNvPr id="11" name="ZoneTexte 10"/>
          <p:cNvSpPr txBox="1"/>
          <p:nvPr/>
        </p:nvSpPr>
        <p:spPr>
          <a:xfrm>
            <a:off x="473845" y="2255840"/>
            <a:ext cx="837089" cy="246221"/>
          </a:xfrm>
          <a:prstGeom prst="rect">
            <a:avLst/>
          </a:prstGeom>
          <a:noFill/>
        </p:spPr>
        <p:txBody>
          <a:bodyPr wrap="none" rtlCol="0">
            <a:spAutoFit/>
          </a:bodyPr>
          <a:lstStyle/>
          <a:p>
            <a:r>
              <a:rPr lang="fr-FR" sz="1000" i="1" dirty="0"/>
              <a:t>Etat existant</a:t>
            </a:r>
          </a:p>
        </p:txBody>
      </p:sp>
      <p:sp>
        <p:nvSpPr>
          <p:cNvPr id="12" name="ZoneTexte 11"/>
          <p:cNvSpPr txBox="1"/>
          <p:nvPr/>
        </p:nvSpPr>
        <p:spPr>
          <a:xfrm>
            <a:off x="382405" y="5953467"/>
            <a:ext cx="798617" cy="246221"/>
          </a:xfrm>
          <a:prstGeom prst="rect">
            <a:avLst/>
          </a:prstGeom>
          <a:noFill/>
        </p:spPr>
        <p:txBody>
          <a:bodyPr wrap="none" rtlCol="0">
            <a:spAutoFit/>
          </a:bodyPr>
          <a:lstStyle/>
          <a:p>
            <a:r>
              <a:rPr lang="fr-FR" sz="1000" i="1" dirty="0"/>
              <a:t>Etat projeté</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524" y="2992041"/>
            <a:ext cx="8670155" cy="2831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946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7399" y="1709739"/>
            <a:ext cx="5426075" cy="2852737"/>
          </a:xfrm>
        </p:spPr>
        <p:txBody>
          <a:bodyPr>
            <a:normAutofit/>
          </a:bodyPr>
          <a:lstStyle/>
          <a:p>
            <a:r>
              <a:rPr lang="fr-FR" dirty="0"/>
              <a:t>Partie 5 : </a:t>
            </a:r>
            <a:br>
              <a:rPr lang="fr-FR" dirty="0"/>
            </a:br>
            <a:r>
              <a:rPr lang="fr-FR" dirty="0"/>
              <a:t>Palettes de teintes, traitements et mobilier</a:t>
            </a:r>
          </a:p>
        </p:txBody>
      </p:sp>
      <p:sp>
        <p:nvSpPr>
          <p:cNvPr id="4" name="Espace réservé du pied de page 3"/>
          <p:cNvSpPr>
            <a:spLocks noGrp="1"/>
          </p:cNvSpPr>
          <p:nvPr>
            <p:ph type="ftr" sz="quarter" idx="11"/>
          </p:nvPr>
        </p:nvSpPr>
        <p:spPr>
          <a:xfrm>
            <a:off x="3028950" y="6356351"/>
            <a:ext cx="30861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27</a:t>
            </a:fld>
            <a:endParaRPr lang="fr-FR" dirty="0"/>
          </a:p>
        </p:txBody>
      </p:sp>
      <p:sp>
        <p:nvSpPr>
          <p:cNvPr id="3" name="Espace réservé du texte 2"/>
          <p:cNvSpPr>
            <a:spLocks noGrp="1"/>
          </p:cNvSpPr>
          <p:nvPr>
            <p:ph type="body" idx="1"/>
          </p:nvPr>
        </p:nvSpPr>
        <p:spPr/>
        <p:txBody>
          <a:bodyPr/>
          <a:lstStyle/>
          <a:p>
            <a:endParaRPr lang="fr-FR" dirty="0"/>
          </a:p>
        </p:txBody>
      </p:sp>
      <p:pic>
        <p:nvPicPr>
          <p:cNvPr id="8" name="Image 7"/>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57474" y="2171701"/>
            <a:ext cx="2360045" cy="1573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3843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06700" y="6330951"/>
            <a:ext cx="43560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28</a:t>
            </a:fld>
            <a:endParaRPr lang="fr-FR" dirty="0"/>
          </a:p>
        </p:txBody>
      </p:sp>
      <p:sp>
        <p:nvSpPr>
          <p:cNvPr id="7" name="ZoneTexte 6"/>
          <p:cNvSpPr txBox="1"/>
          <p:nvPr/>
        </p:nvSpPr>
        <p:spPr>
          <a:xfrm>
            <a:off x="7789343"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24" name="object 9"/>
          <p:cNvSpPr txBox="1"/>
          <p:nvPr/>
        </p:nvSpPr>
        <p:spPr>
          <a:xfrm>
            <a:off x="520270" y="4095308"/>
            <a:ext cx="5002620" cy="2213426"/>
          </a:xfrm>
          <a:prstGeom prst="rect">
            <a:avLst/>
          </a:prstGeom>
          <a:ln w="12700">
            <a:solidFill>
              <a:srgbClr val="D60093"/>
            </a:solidFill>
            <a:prstDash val="sysDash"/>
          </a:ln>
        </p:spPr>
        <p:txBody>
          <a:bodyPr vert="horz" wrap="square" lIns="0" tIns="12700" rIns="0" bIns="0" rtlCol="0">
            <a:spAutoFit/>
          </a:bodyPr>
          <a:lstStyle/>
          <a:p>
            <a:pPr marL="141605" marR="5080" algn="just">
              <a:lnSpc>
                <a:spcPct val="100000"/>
              </a:lnSpc>
              <a:spcBef>
                <a:spcPts val="5"/>
              </a:spcBef>
            </a:pPr>
            <a:r>
              <a:rPr lang="fr-FR" sz="1100" spc="-10" dirty="0">
                <a:latin typeface="Calibri"/>
                <a:cs typeface="Calibri"/>
              </a:rPr>
              <a:t>Ensemble bâti reprenant l’architecture de grandes maisons provençales, ou maisons accolées de village. Vocabulaire de la maison de village, ou du corps de ferme, plutôt que du bâtiment collectif.</a:t>
            </a:r>
          </a:p>
          <a:p>
            <a:pPr marL="141605" marR="5080" algn="just">
              <a:lnSpc>
                <a:spcPct val="100000"/>
              </a:lnSpc>
              <a:spcBef>
                <a:spcPts val="5"/>
              </a:spcBef>
            </a:pPr>
            <a:endParaRPr lang="fr-FR" sz="1100" spc="-10" dirty="0">
              <a:latin typeface="Calibri"/>
              <a:cs typeface="Calibri"/>
            </a:endParaRPr>
          </a:p>
          <a:p>
            <a:pPr marL="141605" marR="5080" algn="just">
              <a:lnSpc>
                <a:spcPct val="100000"/>
              </a:lnSpc>
              <a:spcBef>
                <a:spcPts val="5"/>
              </a:spcBef>
            </a:pPr>
            <a:r>
              <a:rPr lang="fr-FR" sz="1100" spc="-10" dirty="0">
                <a:latin typeface="Calibri"/>
                <a:cs typeface="Calibri"/>
              </a:rPr>
              <a:t>Utilisation de la pierre pour dialoguer avec le visuel du village de Gourdon.</a:t>
            </a:r>
          </a:p>
          <a:p>
            <a:pPr marL="141605" marR="5080" algn="just">
              <a:lnSpc>
                <a:spcPct val="100000"/>
              </a:lnSpc>
              <a:spcBef>
                <a:spcPts val="5"/>
              </a:spcBef>
            </a:pPr>
            <a:endParaRPr lang="fr-FR" sz="1100" spc="-10" dirty="0">
              <a:latin typeface="Calibri"/>
              <a:cs typeface="Calibri"/>
            </a:endParaRPr>
          </a:p>
          <a:p>
            <a:pPr marL="141605" marR="5080" algn="just">
              <a:lnSpc>
                <a:spcPct val="100000"/>
              </a:lnSpc>
              <a:spcBef>
                <a:spcPts val="5"/>
              </a:spcBef>
            </a:pPr>
            <a:r>
              <a:rPr lang="fr-FR" sz="1100" spc="-10" dirty="0">
                <a:latin typeface="Calibri"/>
                <a:cs typeface="Calibri"/>
              </a:rPr>
              <a:t>Enduits à la chaux traditionnels, aspect rugueux, auréolés.</a:t>
            </a:r>
          </a:p>
          <a:p>
            <a:pPr marL="141605" marR="5080" algn="just">
              <a:lnSpc>
                <a:spcPct val="100000"/>
              </a:lnSpc>
              <a:spcBef>
                <a:spcPts val="5"/>
              </a:spcBef>
            </a:pPr>
            <a:endParaRPr lang="fr-FR" sz="1100" spc="-10" dirty="0">
              <a:latin typeface="Calibri"/>
              <a:cs typeface="Calibri"/>
            </a:endParaRPr>
          </a:p>
          <a:p>
            <a:pPr marL="141605" marR="5080" algn="just">
              <a:lnSpc>
                <a:spcPct val="100000"/>
              </a:lnSpc>
              <a:spcBef>
                <a:spcPts val="5"/>
              </a:spcBef>
            </a:pPr>
            <a:r>
              <a:rPr lang="fr-FR" sz="1100" spc="-10" dirty="0">
                <a:latin typeface="Calibri"/>
                <a:cs typeface="Calibri"/>
              </a:rPr>
              <a:t>Tuiles </a:t>
            </a:r>
            <a:r>
              <a:rPr lang="fr-FR" sz="1100" spc="-10" dirty="0" err="1">
                <a:latin typeface="Calibri"/>
                <a:cs typeface="Calibri"/>
              </a:rPr>
              <a:t>canals</a:t>
            </a:r>
            <a:r>
              <a:rPr lang="fr-FR" sz="1100" spc="-10" dirty="0">
                <a:latin typeface="Calibri"/>
                <a:cs typeface="Calibri"/>
              </a:rPr>
              <a:t> teinte à l’ancienne, marbrées.</a:t>
            </a:r>
          </a:p>
          <a:p>
            <a:pPr marL="141605" marR="5080" algn="just">
              <a:lnSpc>
                <a:spcPct val="100000"/>
              </a:lnSpc>
              <a:spcBef>
                <a:spcPts val="5"/>
              </a:spcBef>
            </a:pPr>
            <a:endParaRPr lang="fr-FR" sz="1100" spc="-10" dirty="0">
              <a:latin typeface="Calibri"/>
              <a:cs typeface="Calibri"/>
            </a:endParaRPr>
          </a:p>
          <a:p>
            <a:pPr marL="141605" marR="5080" algn="just">
              <a:lnSpc>
                <a:spcPct val="100000"/>
              </a:lnSpc>
              <a:spcBef>
                <a:spcPts val="5"/>
              </a:spcBef>
            </a:pPr>
            <a:r>
              <a:rPr lang="fr-FR" sz="1100" spc="-10" dirty="0">
                <a:latin typeface="Calibri"/>
                <a:cs typeface="Calibri"/>
              </a:rPr>
              <a:t>Pergolas en fer forgé, plutôt contemporaines, avec voilure. Elles  chercheront à faire un rappel  aux  matériaux de structure de la halle .</a:t>
            </a:r>
            <a:endParaRPr lang="fr-FR" sz="1100" spc="-10" dirty="0">
              <a:cs typeface="Calibri"/>
            </a:endParaRPr>
          </a:p>
          <a:p>
            <a:pPr marL="141605" marR="5080" algn="just">
              <a:lnSpc>
                <a:spcPct val="100000"/>
              </a:lnSpc>
              <a:spcBef>
                <a:spcPts val="5"/>
              </a:spcBef>
            </a:pPr>
            <a:endParaRPr lang="fr-FR" sz="1100" spc="-10" dirty="0">
              <a:latin typeface="Calibri"/>
              <a:cs typeface="Calibri"/>
            </a:endParaRPr>
          </a:p>
        </p:txBody>
      </p:sp>
      <p:sp>
        <p:nvSpPr>
          <p:cNvPr id="18" name="object 14"/>
          <p:cNvSpPr txBox="1"/>
          <p:nvPr/>
        </p:nvSpPr>
        <p:spPr>
          <a:xfrm>
            <a:off x="9821966" y="5057110"/>
            <a:ext cx="972837" cy="2898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Volumétrie du R+1 et R+2</a:t>
            </a:r>
            <a:endParaRPr sz="900" dirty="0">
              <a:latin typeface="Calibri-BoldItalic"/>
              <a:cs typeface="Calibri-BoldItalic"/>
            </a:endParaRPr>
          </a:p>
        </p:txBody>
      </p:sp>
      <p:pic>
        <p:nvPicPr>
          <p:cNvPr id="2" name="Image 1" descr="Capture d’écran 2019-03-29 à 13.36.28.png"/>
          <p:cNvPicPr>
            <a:picLocks noChangeAspect="1"/>
          </p:cNvPicPr>
          <p:nvPr/>
        </p:nvPicPr>
        <p:blipFill rotWithShape="1">
          <a:blip r:embed="rId3">
            <a:extLst>
              <a:ext uri="{28A0092B-C50C-407E-A947-70E740481C1C}">
                <a14:useLocalDpi xmlns:a14="http://schemas.microsoft.com/office/drawing/2010/main" val="0"/>
              </a:ext>
            </a:extLst>
          </a:blip>
          <a:srcRect l="61639" t="13466" r="6912" b="30393"/>
          <a:stretch/>
        </p:blipFill>
        <p:spPr>
          <a:xfrm>
            <a:off x="9552721" y="2564592"/>
            <a:ext cx="1346857" cy="2012717"/>
          </a:xfrm>
          <a:prstGeom prst="rect">
            <a:avLst/>
          </a:prstGeom>
        </p:spPr>
      </p:pic>
      <p:pic>
        <p:nvPicPr>
          <p:cNvPr id="8" name="Image 7" descr="Capture d’écran 2019-07-30 à 09.34.33.png"/>
          <p:cNvPicPr>
            <a:picLocks noChangeAspect="1"/>
          </p:cNvPicPr>
          <p:nvPr/>
        </p:nvPicPr>
        <p:blipFill rotWithShape="1">
          <a:blip r:embed="rId4">
            <a:extLst>
              <a:ext uri="{28A0092B-C50C-407E-A947-70E740481C1C}">
                <a14:useLocalDpi xmlns:a14="http://schemas.microsoft.com/office/drawing/2010/main" val="0"/>
              </a:ext>
            </a:extLst>
          </a:blip>
          <a:srcRect t="17599"/>
          <a:stretch/>
        </p:blipFill>
        <p:spPr>
          <a:xfrm>
            <a:off x="6107557" y="2619219"/>
            <a:ext cx="2306343" cy="1126504"/>
          </a:xfrm>
          <a:prstGeom prst="rect">
            <a:avLst/>
          </a:prstGeom>
        </p:spPr>
      </p:pic>
      <p:pic>
        <p:nvPicPr>
          <p:cNvPr id="9" name="Image 8" descr="Capture d’écran 2019-07-30 à 09.29.20.png"/>
          <p:cNvPicPr>
            <a:picLocks noChangeAspect="1"/>
          </p:cNvPicPr>
          <p:nvPr/>
        </p:nvPicPr>
        <p:blipFill rotWithShape="1">
          <a:blip r:embed="rId5">
            <a:extLst>
              <a:ext uri="{28A0092B-C50C-407E-A947-70E740481C1C}">
                <a14:useLocalDpi xmlns:a14="http://schemas.microsoft.com/office/drawing/2010/main" val="0"/>
              </a:ext>
            </a:extLst>
          </a:blip>
          <a:srcRect b="75846"/>
          <a:stretch/>
        </p:blipFill>
        <p:spPr>
          <a:xfrm>
            <a:off x="6102495" y="1412464"/>
            <a:ext cx="2299326" cy="1118635"/>
          </a:xfrm>
          <a:prstGeom prst="rect">
            <a:avLst/>
          </a:prstGeom>
        </p:spPr>
      </p:pic>
      <p:pic>
        <p:nvPicPr>
          <p:cNvPr id="10" name="Image 9" descr="Capture d’écran 2019-07-30 à 09.24.19.png"/>
          <p:cNvPicPr>
            <a:picLocks noChangeAspect="1"/>
          </p:cNvPicPr>
          <p:nvPr/>
        </p:nvPicPr>
        <p:blipFill rotWithShape="1">
          <a:blip r:embed="rId6" cstate="print">
            <a:extLst>
              <a:ext uri="{28A0092B-C50C-407E-A947-70E740481C1C}">
                <a14:useLocalDpi xmlns:a14="http://schemas.microsoft.com/office/drawing/2010/main" val="0"/>
              </a:ext>
            </a:extLst>
          </a:blip>
          <a:srcRect b="50372"/>
          <a:stretch/>
        </p:blipFill>
        <p:spPr>
          <a:xfrm>
            <a:off x="6107433" y="153029"/>
            <a:ext cx="2294388" cy="1188087"/>
          </a:xfrm>
          <a:prstGeom prst="rect">
            <a:avLst/>
          </a:prstGeom>
        </p:spPr>
      </p:pic>
      <p:pic>
        <p:nvPicPr>
          <p:cNvPr id="11" name="Image 10" descr="Unknow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0223" y="1412464"/>
            <a:ext cx="1051154" cy="1118637"/>
          </a:xfrm>
          <a:prstGeom prst="rect">
            <a:avLst/>
          </a:prstGeom>
        </p:spPr>
      </p:pic>
      <p:pic>
        <p:nvPicPr>
          <p:cNvPr id="12" name="Image 11" descr="gourdon APD 22 - Image5.jpg"/>
          <p:cNvPicPr>
            <a:picLocks noChangeAspect="1"/>
          </p:cNvPicPr>
          <p:nvPr/>
        </p:nvPicPr>
        <p:blipFill rotWithShape="1">
          <a:blip r:embed="rId8">
            <a:extLst>
              <a:ext uri="{28A0092B-C50C-407E-A947-70E740481C1C}">
                <a14:useLocalDpi xmlns:a14="http://schemas.microsoft.com/office/drawing/2010/main" val="0"/>
              </a:ext>
            </a:extLst>
          </a:blip>
          <a:srcRect l="5119" t="20207" r="4931" b="15544"/>
          <a:stretch/>
        </p:blipFill>
        <p:spPr>
          <a:xfrm>
            <a:off x="219292" y="1178596"/>
            <a:ext cx="5528710" cy="2786596"/>
          </a:xfrm>
          <a:prstGeom prst="rect">
            <a:avLst/>
          </a:prstGeom>
        </p:spPr>
      </p:pic>
      <p:pic>
        <p:nvPicPr>
          <p:cNvPr id="13" name="Image 12" descr="Capture d’écran 2019-07-30 à 09.54.3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7941" y="3818650"/>
            <a:ext cx="2295959" cy="1427543"/>
          </a:xfrm>
          <a:prstGeom prst="rect">
            <a:avLst/>
          </a:prstGeom>
        </p:spPr>
      </p:pic>
      <p:sp>
        <p:nvSpPr>
          <p:cNvPr id="17" name="Titre 1"/>
          <p:cNvSpPr txBox="1">
            <a:spLocks/>
          </p:cNvSpPr>
          <p:nvPr/>
        </p:nvSpPr>
        <p:spPr>
          <a:xfrm>
            <a:off x="794010" y="368496"/>
            <a:ext cx="7886700" cy="79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b="1" kern="1200" dirty="0">
                <a:solidFill>
                  <a:srgbClr val="EC008C"/>
                </a:solidFill>
                <a:latin typeface="AdPro LT Std" panose="02000506040000020004" pitchFamily="50" charset="0"/>
                <a:ea typeface="Ebrima" panose="02000000000000000000" pitchFamily="2" charset="0"/>
                <a:cs typeface="Ebrima" panose="02000000000000000000" pitchFamily="2" charset="0"/>
              </a:defRPr>
            </a:lvl1pPr>
          </a:lstStyle>
          <a:p>
            <a:r>
              <a:rPr lang="fr-FR" dirty="0"/>
              <a:t>5.1 Traitement architectural</a:t>
            </a:r>
            <a:r>
              <a:rPr lang="fr-FR" sz="1400" dirty="0"/>
              <a:t>		</a:t>
            </a:r>
          </a:p>
        </p:txBody>
      </p:sp>
      <p:sp>
        <p:nvSpPr>
          <p:cNvPr id="26" name="object 14"/>
          <p:cNvSpPr txBox="1"/>
          <p:nvPr/>
        </p:nvSpPr>
        <p:spPr>
          <a:xfrm>
            <a:off x="2152066" y="3198257"/>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Entrée boulangerie</a:t>
            </a:r>
            <a:endParaRPr sz="900" dirty="0">
              <a:latin typeface="Calibri-BoldItalic"/>
              <a:cs typeface="Calibri-BoldItalic"/>
            </a:endParaRPr>
          </a:p>
        </p:txBody>
      </p:sp>
      <p:sp>
        <p:nvSpPr>
          <p:cNvPr id="21" name="object 14"/>
          <p:cNvSpPr txBox="1"/>
          <p:nvPr/>
        </p:nvSpPr>
        <p:spPr>
          <a:xfrm>
            <a:off x="787700" y="2793337"/>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Entrée logements</a:t>
            </a:r>
            <a:endParaRPr sz="900" dirty="0">
              <a:latin typeface="Calibri-BoldItalic"/>
              <a:cs typeface="Calibri-BoldItalic"/>
            </a:endParaRPr>
          </a:p>
        </p:txBody>
      </p:sp>
      <p:sp>
        <p:nvSpPr>
          <p:cNvPr id="22" name="object 14"/>
          <p:cNvSpPr txBox="1"/>
          <p:nvPr/>
        </p:nvSpPr>
        <p:spPr>
          <a:xfrm>
            <a:off x="5036472" y="3049156"/>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village</a:t>
            </a:r>
            <a:endParaRPr sz="900" dirty="0">
              <a:latin typeface="Calibri-BoldItalic"/>
              <a:cs typeface="Calibri-BoldItalic"/>
            </a:endParaRPr>
          </a:p>
        </p:txBody>
      </p:sp>
      <p:sp>
        <p:nvSpPr>
          <p:cNvPr id="23" name="object 14"/>
          <p:cNvSpPr txBox="1"/>
          <p:nvPr/>
        </p:nvSpPr>
        <p:spPr>
          <a:xfrm>
            <a:off x="0" y="3338602"/>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Vers halle</a:t>
            </a:r>
            <a:endParaRPr sz="900" dirty="0">
              <a:latin typeface="Calibri-BoldItalic"/>
              <a:cs typeface="Calibri-BoldItalic"/>
            </a:endParaRPr>
          </a:p>
        </p:txBody>
      </p:sp>
      <p:sp>
        <p:nvSpPr>
          <p:cNvPr id="27" name="object 14"/>
          <p:cNvSpPr txBox="1"/>
          <p:nvPr/>
        </p:nvSpPr>
        <p:spPr>
          <a:xfrm>
            <a:off x="4165512" y="1392551"/>
            <a:ext cx="972837" cy="151323"/>
          </a:xfrm>
          <a:prstGeom prst="rect">
            <a:avLst/>
          </a:prstGeom>
        </p:spPr>
        <p:txBody>
          <a:bodyPr vert="horz" wrap="square" lIns="0" tIns="12700" rIns="0" bIns="0" rtlCol="0">
            <a:spAutoFit/>
          </a:bodyPr>
          <a:lstStyle/>
          <a:p>
            <a:pPr marL="12700" algn="ctr">
              <a:lnSpc>
                <a:spcPct val="100000"/>
              </a:lnSpc>
              <a:spcBef>
                <a:spcPts val="100"/>
              </a:spcBef>
            </a:pPr>
            <a:r>
              <a:rPr lang="fr-FR" sz="900" b="1" i="1" spc="-5" dirty="0">
                <a:solidFill>
                  <a:srgbClr val="595657"/>
                </a:solidFill>
                <a:latin typeface="Calibri-BoldItalic"/>
                <a:cs typeface="Calibri-BoldItalic"/>
              </a:rPr>
              <a:t>Savonnerie</a:t>
            </a:r>
            <a:endParaRPr sz="900" dirty="0">
              <a:latin typeface="Calibri-BoldItalic"/>
              <a:cs typeface="Calibri-BoldItalic"/>
            </a:endParaRPr>
          </a:p>
        </p:txBody>
      </p:sp>
      <p:pic>
        <p:nvPicPr>
          <p:cNvPr id="25" name="Image 24"/>
          <p:cNvPicPr/>
          <p:nvPr/>
        </p:nvPicPr>
        <p:blipFill rotWithShape="1">
          <a:blip r:embed="rId10" cstate="print">
            <a:extLst>
              <a:ext uri="{28A0092B-C50C-407E-A947-70E740481C1C}">
                <a14:useLocalDpi xmlns:a14="http://schemas.microsoft.com/office/drawing/2010/main" val="0"/>
              </a:ext>
            </a:extLst>
          </a:blip>
          <a:srcRect/>
          <a:stretch/>
        </p:blipFill>
        <p:spPr bwMode="auto">
          <a:xfrm>
            <a:off x="6117941" y="5319121"/>
            <a:ext cx="2295959" cy="1115754"/>
          </a:xfrm>
          <a:prstGeom prst="rect">
            <a:avLst/>
          </a:prstGeom>
          <a:solidFill>
            <a:srgbClr val="FFFFFF">
              <a:shade val="85000"/>
            </a:srgbClr>
          </a:solidFill>
          <a:ln w="190500" cap="rnd">
            <a:noFill/>
          </a:ln>
          <a:effectLst>
            <a:outerShdw blurRad="50000" algn="tl" rotWithShape="0">
              <a:schemeClr val="bg1">
                <a:alpha val="41000"/>
              </a:scheme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28" name="ZoneTexte 27"/>
          <p:cNvSpPr txBox="1"/>
          <p:nvPr/>
        </p:nvSpPr>
        <p:spPr>
          <a:xfrm>
            <a:off x="6029077" y="5402244"/>
            <a:ext cx="1255256" cy="954107"/>
          </a:xfrm>
          <a:prstGeom prst="rect">
            <a:avLst/>
          </a:prstGeom>
          <a:noFill/>
        </p:spPr>
        <p:txBody>
          <a:bodyPr wrap="square" rtlCol="0">
            <a:spAutoFit/>
          </a:bodyPr>
          <a:lstStyle/>
          <a:p>
            <a:r>
              <a:rPr lang="fr-FR" sz="1400" dirty="0">
                <a:latin typeface="Adobe Arabic" pitchFamily="18" charset="-78"/>
                <a:cs typeface="Adobe Arabic" pitchFamily="18" charset="-78"/>
              </a:rPr>
              <a:t>Les toiles d’ombrage en devanture commerces</a:t>
            </a:r>
          </a:p>
        </p:txBody>
      </p:sp>
    </p:spTree>
    <p:extLst>
      <p:ext uri="{BB962C8B-B14F-4D97-AF65-F5344CB8AC3E}">
        <p14:creationId xmlns:p14="http://schemas.microsoft.com/office/powerpoint/2010/main" val="3450923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5.2 – Typologies de mobilier d’agrément pour la place</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29</a:t>
            </a:fld>
            <a:endParaRPr lang="fr-FR" dirty="0"/>
          </a:p>
        </p:txBody>
      </p:sp>
      <p:sp>
        <p:nvSpPr>
          <p:cNvPr id="14" name="ZoneTexte 13"/>
          <p:cNvSpPr txBox="1"/>
          <p:nvPr/>
        </p:nvSpPr>
        <p:spPr>
          <a:xfrm>
            <a:off x="320786" y="4089963"/>
            <a:ext cx="6492483" cy="307777"/>
          </a:xfrm>
          <a:prstGeom prst="rect">
            <a:avLst/>
          </a:prstGeom>
          <a:noFill/>
        </p:spPr>
        <p:txBody>
          <a:bodyPr wrap="none" rtlCol="0">
            <a:spAutoFit/>
          </a:bodyPr>
          <a:lstStyle/>
          <a:p>
            <a:r>
              <a:rPr lang="fr-FR" sz="1400" b="1" dirty="0">
                <a:latin typeface="Adobe Arabic" pitchFamily="18" charset="-78"/>
                <a:cs typeface="Adobe Arabic" pitchFamily="18" charset="-78"/>
              </a:rPr>
              <a:t>Exemples de finitions pour les assises pouvant également être associées par face (maximum 2 finitions différentes)</a:t>
            </a:r>
          </a:p>
        </p:txBody>
      </p:sp>
      <p:sp>
        <p:nvSpPr>
          <p:cNvPr id="15" name="ZoneTexte 14"/>
          <p:cNvSpPr txBox="1"/>
          <p:nvPr/>
        </p:nvSpPr>
        <p:spPr>
          <a:xfrm>
            <a:off x="3407925" y="3483484"/>
            <a:ext cx="2622834" cy="307777"/>
          </a:xfrm>
          <a:prstGeom prst="rect">
            <a:avLst/>
          </a:prstGeom>
          <a:noFill/>
        </p:spPr>
        <p:txBody>
          <a:bodyPr wrap="none" rtlCol="0">
            <a:spAutoFit/>
          </a:bodyPr>
          <a:lstStyle/>
          <a:p>
            <a:r>
              <a:rPr lang="fr-FR" sz="1400" b="1" dirty="0">
                <a:latin typeface="Adobe Arabic" pitchFamily="18" charset="-78"/>
                <a:cs typeface="Adobe Arabic" pitchFamily="18" charset="-78"/>
              </a:rPr>
              <a:t>Exemples de mobilier d’assises pour la place</a:t>
            </a: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335" y="1099778"/>
            <a:ext cx="1829650" cy="2439533"/>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04" y="1578543"/>
            <a:ext cx="2735411" cy="1823608"/>
          </a:xfrm>
          <a:prstGeom prst="rect">
            <a:avLst/>
          </a:prstGeom>
        </p:spPr>
      </p:pic>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l="-1" t="18041" r="16969" b="12845"/>
          <a:stretch/>
        </p:blipFill>
        <p:spPr>
          <a:xfrm>
            <a:off x="3331369" y="1377448"/>
            <a:ext cx="3243229" cy="2024703"/>
          </a:xfrm>
          <a:prstGeom prst="rect">
            <a:avLst/>
          </a:prstGeom>
        </p:spPr>
      </p:pic>
      <p:pic>
        <p:nvPicPr>
          <p:cNvPr id="20" name="Image 19"/>
          <p:cNvPicPr>
            <a:picLocks noChangeAspect="1"/>
          </p:cNvPicPr>
          <p:nvPr/>
        </p:nvPicPr>
        <p:blipFill rotWithShape="1">
          <a:blip r:embed="rId5">
            <a:extLst>
              <a:ext uri="{28A0092B-C50C-407E-A947-70E740481C1C}">
                <a14:useLocalDpi xmlns:a14="http://schemas.microsoft.com/office/drawing/2010/main" val="0"/>
              </a:ext>
            </a:extLst>
          </a:blip>
          <a:srcRect l="16609"/>
          <a:stretch/>
        </p:blipFill>
        <p:spPr>
          <a:xfrm>
            <a:off x="1970202" y="4454096"/>
            <a:ext cx="1632084" cy="1517167"/>
          </a:xfrm>
          <a:prstGeom prst="rect">
            <a:avLst/>
          </a:prstGeom>
        </p:spPr>
      </p:pic>
      <p:pic>
        <p:nvPicPr>
          <p:cNvPr id="21" name="Image 20"/>
          <p:cNvPicPr>
            <a:picLocks noChangeAspect="1"/>
          </p:cNvPicPr>
          <p:nvPr/>
        </p:nvPicPr>
        <p:blipFill rotWithShape="1">
          <a:blip r:embed="rId6" cstate="print">
            <a:extLst>
              <a:ext uri="{28A0092B-C50C-407E-A947-70E740481C1C}">
                <a14:useLocalDpi xmlns:a14="http://schemas.microsoft.com/office/drawing/2010/main" val="0"/>
              </a:ext>
            </a:extLst>
          </a:blip>
          <a:srcRect l="5173" r="52122"/>
          <a:stretch/>
        </p:blipFill>
        <p:spPr>
          <a:xfrm>
            <a:off x="371583" y="4446382"/>
            <a:ext cx="1470582" cy="1520308"/>
          </a:xfrm>
          <a:prstGeom prst="rect">
            <a:avLst/>
          </a:prstGeom>
        </p:spPr>
      </p:pic>
      <p:pic>
        <p:nvPicPr>
          <p:cNvPr id="22" name="Image 21"/>
          <p:cNvPicPr>
            <a:picLocks noChangeAspect="1"/>
          </p:cNvPicPr>
          <p:nvPr/>
        </p:nvPicPr>
        <p:blipFill rotWithShape="1">
          <a:blip r:embed="rId7" cstate="print">
            <a:extLst>
              <a:ext uri="{28A0092B-C50C-407E-A947-70E740481C1C}">
                <a14:useLocalDpi xmlns:a14="http://schemas.microsoft.com/office/drawing/2010/main" val="0"/>
              </a:ext>
            </a:extLst>
          </a:blip>
          <a:srcRect r="32495"/>
          <a:stretch/>
        </p:blipFill>
        <p:spPr>
          <a:xfrm>
            <a:off x="5555432" y="4450955"/>
            <a:ext cx="1533526" cy="1520308"/>
          </a:xfrm>
          <a:prstGeom prst="rect">
            <a:avLst/>
          </a:prstGeom>
        </p:spPr>
      </p:pic>
      <p:pic>
        <p:nvPicPr>
          <p:cNvPr id="23" name="Image 22"/>
          <p:cNvPicPr>
            <a:picLocks noChangeAspect="1"/>
          </p:cNvPicPr>
          <p:nvPr/>
        </p:nvPicPr>
        <p:blipFill rotWithShape="1">
          <a:blip r:embed="rId8" cstate="print">
            <a:extLst>
              <a:ext uri="{28A0092B-C50C-407E-A947-70E740481C1C}">
                <a14:useLocalDpi xmlns:a14="http://schemas.microsoft.com/office/drawing/2010/main" val="0"/>
              </a:ext>
            </a:extLst>
          </a:blip>
          <a:srcRect r="16280"/>
          <a:stretch/>
        </p:blipFill>
        <p:spPr>
          <a:xfrm>
            <a:off x="3730322" y="4450955"/>
            <a:ext cx="1697073" cy="1520308"/>
          </a:xfrm>
          <a:prstGeom prst="rect">
            <a:avLst/>
          </a:prstGeom>
        </p:spPr>
      </p:pic>
      <p:sp>
        <p:nvSpPr>
          <p:cNvPr id="24" name="ZoneTexte 23"/>
          <p:cNvSpPr txBox="1"/>
          <p:nvPr/>
        </p:nvSpPr>
        <p:spPr>
          <a:xfrm>
            <a:off x="785311" y="5973841"/>
            <a:ext cx="643125" cy="307777"/>
          </a:xfrm>
          <a:prstGeom prst="rect">
            <a:avLst/>
          </a:prstGeom>
          <a:noFill/>
        </p:spPr>
        <p:txBody>
          <a:bodyPr wrap="none" rtlCol="0">
            <a:spAutoFit/>
          </a:bodyPr>
          <a:lstStyle/>
          <a:p>
            <a:r>
              <a:rPr lang="fr-FR" sz="1400" b="1" dirty="0">
                <a:latin typeface="Adobe Arabic" pitchFamily="18" charset="-78"/>
                <a:cs typeface="Adobe Arabic" pitchFamily="18" charset="-78"/>
              </a:rPr>
              <a:t>Adoucie</a:t>
            </a:r>
          </a:p>
        </p:txBody>
      </p:sp>
      <p:sp>
        <p:nvSpPr>
          <p:cNvPr id="25" name="ZoneTexte 24"/>
          <p:cNvSpPr txBox="1"/>
          <p:nvPr/>
        </p:nvSpPr>
        <p:spPr>
          <a:xfrm>
            <a:off x="2204293" y="5966690"/>
            <a:ext cx="1181734" cy="307777"/>
          </a:xfrm>
          <a:prstGeom prst="rect">
            <a:avLst/>
          </a:prstGeom>
          <a:noFill/>
        </p:spPr>
        <p:txBody>
          <a:bodyPr wrap="none" rtlCol="0">
            <a:spAutoFit/>
          </a:bodyPr>
          <a:lstStyle/>
          <a:p>
            <a:r>
              <a:rPr lang="fr-FR" sz="1400" b="1" dirty="0">
                <a:latin typeface="Adobe Arabic" pitchFamily="18" charset="-78"/>
                <a:cs typeface="Adobe Arabic" pitchFamily="18" charset="-78"/>
              </a:rPr>
              <a:t>Flammée Adoucie</a:t>
            </a:r>
          </a:p>
        </p:txBody>
      </p:sp>
      <p:pic>
        <p:nvPicPr>
          <p:cNvPr id="26" name="Image 25"/>
          <p:cNvPicPr>
            <a:picLocks noChangeAspect="1"/>
          </p:cNvPicPr>
          <p:nvPr/>
        </p:nvPicPr>
        <p:blipFill rotWithShape="1">
          <a:blip r:embed="rId9" cstate="print">
            <a:extLst>
              <a:ext uri="{28A0092B-C50C-407E-A947-70E740481C1C}">
                <a14:useLocalDpi xmlns:a14="http://schemas.microsoft.com/office/drawing/2010/main" val="0"/>
              </a:ext>
            </a:extLst>
          </a:blip>
          <a:srcRect t="491"/>
          <a:stretch/>
        </p:blipFill>
        <p:spPr>
          <a:xfrm>
            <a:off x="7216995" y="4449451"/>
            <a:ext cx="1529314" cy="1521812"/>
          </a:xfrm>
          <a:prstGeom prst="rect">
            <a:avLst/>
          </a:prstGeom>
        </p:spPr>
      </p:pic>
      <p:sp>
        <p:nvSpPr>
          <p:cNvPr id="27" name="ZoneTexte 26"/>
          <p:cNvSpPr txBox="1"/>
          <p:nvPr/>
        </p:nvSpPr>
        <p:spPr>
          <a:xfrm>
            <a:off x="4227995" y="5969822"/>
            <a:ext cx="688009" cy="307777"/>
          </a:xfrm>
          <a:prstGeom prst="rect">
            <a:avLst/>
          </a:prstGeom>
          <a:noFill/>
        </p:spPr>
        <p:txBody>
          <a:bodyPr wrap="none" rtlCol="0">
            <a:spAutoFit/>
          </a:bodyPr>
          <a:lstStyle/>
          <a:p>
            <a:r>
              <a:rPr lang="fr-FR" sz="1400" b="1" dirty="0">
                <a:latin typeface="Adobe Arabic" pitchFamily="18" charset="-78"/>
                <a:cs typeface="Adobe Arabic" pitchFamily="18" charset="-78"/>
              </a:rPr>
              <a:t>Flammée</a:t>
            </a:r>
          </a:p>
        </p:txBody>
      </p:sp>
      <p:sp>
        <p:nvSpPr>
          <p:cNvPr id="28" name="ZoneTexte 27"/>
          <p:cNvSpPr txBox="1"/>
          <p:nvPr/>
        </p:nvSpPr>
        <p:spPr>
          <a:xfrm>
            <a:off x="5966143" y="5969822"/>
            <a:ext cx="601447" cy="307777"/>
          </a:xfrm>
          <a:prstGeom prst="rect">
            <a:avLst/>
          </a:prstGeom>
          <a:noFill/>
        </p:spPr>
        <p:txBody>
          <a:bodyPr wrap="none" rtlCol="0">
            <a:spAutoFit/>
          </a:bodyPr>
          <a:lstStyle/>
          <a:p>
            <a:r>
              <a:rPr lang="fr-FR" sz="1400" b="1" dirty="0">
                <a:latin typeface="Adobe Arabic" pitchFamily="18" charset="-78"/>
                <a:cs typeface="Adobe Arabic" pitchFamily="18" charset="-78"/>
              </a:rPr>
              <a:t>Brossée</a:t>
            </a:r>
          </a:p>
        </p:txBody>
      </p:sp>
      <p:sp>
        <p:nvSpPr>
          <p:cNvPr id="29" name="ZoneTexte 28"/>
          <p:cNvSpPr txBox="1"/>
          <p:nvPr/>
        </p:nvSpPr>
        <p:spPr>
          <a:xfrm>
            <a:off x="7591160" y="5969821"/>
            <a:ext cx="780983" cy="307777"/>
          </a:xfrm>
          <a:prstGeom prst="rect">
            <a:avLst/>
          </a:prstGeom>
          <a:noFill/>
        </p:spPr>
        <p:txBody>
          <a:bodyPr wrap="none" rtlCol="0">
            <a:spAutoFit/>
          </a:bodyPr>
          <a:lstStyle/>
          <a:p>
            <a:r>
              <a:rPr lang="fr-FR" sz="1400" b="1" dirty="0">
                <a:latin typeface="Adobe Arabic" pitchFamily="18" charset="-78"/>
                <a:cs typeface="Adobe Arabic" pitchFamily="18" charset="-78"/>
              </a:rPr>
              <a:t>Bouchardé</a:t>
            </a:r>
          </a:p>
        </p:txBody>
      </p:sp>
    </p:spTree>
    <p:extLst>
      <p:ext uri="{BB962C8B-B14F-4D97-AF65-F5344CB8AC3E}">
        <p14:creationId xmlns:p14="http://schemas.microsoft.com/office/powerpoint/2010/main" val="91314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a:r>
              <a:rPr lang="fr-FR" dirty="0"/>
              <a:t>Partie 1 : </a:t>
            </a:r>
            <a:br>
              <a:rPr lang="fr-FR" dirty="0"/>
            </a:br>
            <a:r>
              <a:rPr lang="fr-FR" dirty="0"/>
              <a:t>Evolution des objectifs et cadre du Schéma </a:t>
            </a:r>
          </a:p>
        </p:txBody>
      </p:sp>
      <p:sp>
        <p:nvSpPr>
          <p:cNvPr id="4" name="Espace réservé du pied de page 3"/>
          <p:cNvSpPr>
            <a:spLocks noGrp="1"/>
          </p:cNvSpPr>
          <p:nvPr>
            <p:ph type="ftr" sz="quarter" idx="11"/>
          </p:nvPr>
        </p:nvSpPr>
        <p:spPr>
          <a:xfrm>
            <a:off x="3028950" y="6356351"/>
            <a:ext cx="30861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3</a:t>
            </a:fld>
            <a:endParaRPr lang="fr-FR" dirty="0"/>
          </a:p>
        </p:txBody>
      </p:sp>
      <p:pic>
        <p:nvPicPr>
          <p:cNvPr id="7" name="Imag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8194" y="2725270"/>
            <a:ext cx="2801805" cy="1864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65005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5.3 – Références de revêtements de sols</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30</a:t>
            </a:fld>
            <a:endParaRPr lang="fr-FR" dirty="0"/>
          </a:p>
        </p:txBody>
      </p:sp>
      <p:sp>
        <p:nvSpPr>
          <p:cNvPr id="14" name="ZoneTexte 13"/>
          <p:cNvSpPr txBox="1"/>
          <p:nvPr/>
        </p:nvSpPr>
        <p:spPr>
          <a:xfrm>
            <a:off x="3164903" y="6142682"/>
            <a:ext cx="3360215" cy="307777"/>
          </a:xfrm>
          <a:prstGeom prst="rect">
            <a:avLst/>
          </a:prstGeom>
          <a:noFill/>
        </p:spPr>
        <p:txBody>
          <a:bodyPr wrap="none" rtlCol="0">
            <a:spAutoFit/>
          </a:bodyPr>
          <a:lstStyle/>
          <a:p>
            <a:r>
              <a:rPr lang="fr-FR" sz="1400" b="1" dirty="0">
                <a:latin typeface="Adobe Arabic" pitchFamily="18" charset="-78"/>
                <a:cs typeface="Adobe Arabic" pitchFamily="18" charset="-78"/>
              </a:rPr>
              <a:t>Béton bouchardé avec ou sans incrustations pour la place</a:t>
            </a:r>
          </a:p>
        </p:txBody>
      </p:sp>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83" y="3686500"/>
            <a:ext cx="3667977" cy="2446541"/>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26871"/>
          <a:stretch/>
        </p:blipFill>
        <p:spPr>
          <a:xfrm>
            <a:off x="4051882" y="3672732"/>
            <a:ext cx="2233571" cy="2460309"/>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299" y="4780150"/>
            <a:ext cx="2016231" cy="135289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12" y="1399342"/>
            <a:ext cx="2771775" cy="1647825"/>
          </a:xfrm>
          <a:prstGeom prst="rect">
            <a:avLst/>
          </a:prstGeom>
        </p:spPr>
      </p:pic>
      <p:sp>
        <p:nvSpPr>
          <p:cNvPr id="16" name="ZoneTexte 15"/>
          <p:cNvSpPr txBox="1"/>
          <p:nvPr/>
        </p:nvSpPr>
        <p:spPr>
          <a:xfrm>
            <a:off x="433938" y="2996901"/>
            <a:ext cx="2456122" cy="307777"/>
          </a:xfrm>
          <a:prstGeom prst="rect">
            <a:avLst/>
          </a:prstGeom>
          <a:noFill/>
        </p:spPr>
        <p:txBody>
          <a:bodyPr wrap="none" rtlCol="0">
            <a:spAutoFit/>
          </a:bodyPr>
          <a:lstStyle/>
          <a:p>
            <a:r>
              <a:rPr lang="fr-FR" sz="1400" b="1" dirty="0">
                <a:latin typeface="Adobe Arabic" pitchFamily="18" charset="-78"/>
                <a:cs typeface="Adobe Arabic" pitchFamily="18" charset="-78"/>
              </a:rPr>
              <a:t>Enrobé grenaillé pour les stationnements</a:t>
            </a: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0519" y="960236"/>
            <a:ext cx="1883443" cy="1845005"/>
          </a:xfrm>
          <a:prstGeom prst="rect">
            <a:avLst/>
          </a:prstGeom>
        </p:spPr>
      </p:pic>
      <p:pic>
        <p:nvPicPr>
          <p:cNvPr id="12" name="Image 11"/>
          <p:cNvPicPr>
            <a:picLocks noChangeAspect="1"/>
          </p:cNvPicPr>
          <p:nvPr/>
        </p:nvPicPr>
        <p:blipFill rotWithShape="1">
          <a:blip r:embed="rId7">
            <a:extLst>
              <a:ext uri="{28A0092B-C50C-407E-A947-70E740481C1C}">
                <a14:useLocalDpi xmlns:a14="http://schemas.microsoft.com/office/drawing/2010/main" val="0"/>
              </a:ext>
            </a:extLst>
          </a:blip>
          <a:srcRect t="12517" b="13465"/>
          <a:stretch/>
        </p:blipFill>
        <p:spPr>
          <a:xfrm>
            <a:off x="6525118" y="993356"/>
            <a:ext cx="1932743" cy="1899922"/>
          </a:xfrm>
          <a:prstGeom prst="rect">
            <a:avLst/>
          </a:prstGeom>
        </p:spPr>
      </p:pic>
      <p:sp>
        <p:nvSpPr>
          <p:cNvPr id="18" name="ZoneTexte 17"/>
          <p:cNvSpPr txBox="1"/>
          <p:nvPr/>
        </p:nvSpPr>
        <p:spPr>
          <a:xfrm>
            <a:off x="4409492" y="2893278"/>
            <a:ext cx="4281941" cy="307777"/>
          </a:xfrm>
          <a:prstGeom prst="rect">
            <a:avLst/>
          </a:prstGeom>
          <a:noFill/>
        </p:spPr>
        <p:txBody>
          <a:bodyPr wrap="none" rtlCol="0">
            <a:spAutoFit/>
          </a:bodyPr>
          <a:lstStyle/>
          <a:p>
            <a:r>
              <a:rPr lang="fr-FR" sz="1400" b="1" dirty="0">
                <a:latin typeface="Adobe Arabic" pitchFamily="18" charset="-78"/>
                <a:cs typeface="Adobe Arabic" pitchFamily="18" charset="-78"/>
              </a:rPr>
              <a:t>Pavés pierre calcaire grise ou beige en alternance avec le béton sur la place</a:t>
            </a:r>
          </a:p>
        </p:txBody>
      </p:sp>
      <p:sp>
        <p:nvSpPr>
          <p:cNvPr id="20" name="ZoneTexte 19"/>
          <p:cNvSpPr txBox="1"/>
          <p:nvPr/>
        </p:nvSpPr>
        <p:spPr>
          <a:xfrm>
            <a:off x="6315081" y="4247289"/>
            <a:ext cx="2032929" cy="523220"/>
          </a:xfrm>
          <a:prstGeom prst="rect">
            <a:avLst/>
          </a:prstGeom>
          <a:noFill/>
        </p:spPr>
        <p:txBody>
          <a:bodyPr wrap="none" rtlCol="0">
            <a:spAutoFit/>
          </a:bodyPr>
          <a:lstStyle/>
          <a:p>
            <a:r>
              <a:rPr lang="fr-FR" sz="1400" b="1" dirty="0">
                <a:latin typeface="Adobe Arabic" pitchFamily="18" charset="-78"/>
                <a:cs typeface="Adobe Arabic" pitchFamily="18" charset="-78"/>
              </a:rPr>
              <a:t>La palette chromatique proposée </a:t>
            </a:r>
          </a:p>
          <a:p>
            <a:r>
              <a:rPr lang="fr-FR" sz="1400" b="1" dirty="0">
                <a:latin typeface="Adobe Arabic" pitchFamily="18" charset="-78"/>
                <a:cs typeface="Adobe Arabic" pitchFamily="18" charset="-78"/>
              </a:rPr>
              <a:t>pour le béton bouchardé</a:t>
            </a:r>
          </a:p>
        </p:txBody>
      </p:sp>
      <p:pic>
        <p:nvPicPr>
          <p:cNvPr id="21" name="Image 20"/>
          <p:cNvPicPr/>
          <p:nvPr/>
        </p:nvPicPr>
        <p:blipFill rotWithShape="1">
          <a:blip r:embed="rId8" cstate="print">
            <a:extLst>
              <a:ext uri="{28A0092B-C50C-407E-A947-70E740481C1C}">
                <a14:useLocalDpi xmlns:a14="http://schemas.microsoft.com/office/drawing/2010/main" val="0"/>
              </a:ext>
            </a:extLst>
          </a:blip>
          <a:srcRect l="62307" t="5251" r="4763" b="5364"/>
          <a:stretch/>
        </p:blipFill>
        <p:spPr bwMode="auto">
          <a:xfrm rot="5400000">
            <a:off x="6733976" y="3077630"/>
            <a:ext cx="847495" cy="15648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0199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5.4 – Images mobilier d’agrément pour le pré</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31</a:t>
            </a:fld>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50000" y="1460231"/>
            <a:ext cx="1926795" cy="296614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453" y="2489557"/>
            <a:ext cx="2486860" cy="194707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2" descr="Image associÃ©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5185" y="2255647"/>
            <a:ext cx="2595541" cy="194665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435185" y="4221642"/>
            <a:ext cx="2637260" cy="523220"/>
          </a:xfrm>
          <a:prstGeom prst="rect">
            <a:avLst/>
          </a:prstGeom>
          <a:noFill/>
        </p:spPr>
        <p:txBody>
          <a:bodyPr wrap="none" rtlCol="0">
            <a:spAutoFit/>
          </a:bodyPr>
          <a:lstStyle/>
          <a:p>
            <a:r>
              <a:rPr lang="fr-FR" sz="1400" b="1" dirty="0">
                <a:latin typeface="Adobe Arabic" pitchFamily="18" charset="-78"/>
                <a:cs typeface="Adobe Arabic" pitchFamily="18" charset="-78"/>
              </a:rPr>
              <a:t>Exemples de signal Land art au bord du pré </a:t>
            </a:r>
          </a:p>
          <a:p>
            <a:r>
              <a:rPr lang="fr-FR" sz="1400" b="1" dirty="0">
                <a:latin typeface="Adobe Arabic" pitchFamily="18" charset="-78"/>
                <a:cs typeface="Adobe Arabic" pitchFamily="18" charset="-78"/>
              </a:rPr>
              <a:t>en belvédère sur la vue</a:t>
            </a:r>
          </a:p>
        </p:txBody>
      </p:sp>
      <p:sp>
        <p:nvSpPr>
          <p:cNvPr id="17" name="ZoneTexte 16"/>
          <p:cNvSpPr txBox="1"/>
          <p:nvPr/>
        </p:nvSpPr>
        <p:spPr>
          <a:xfrm>
            <a:off x="5196361" y="4426376"/>
            <a:ext cx="2630848" cy="307777"/>
          </a:xfrm>
          <a:prstGeom prst="rect">
            <a:avLst/>
          </a:prstGeom>
          <a:noFill/>
        </p:spPr>
        <p:txBody>
          <a:bodyPr wrap="none" rtlCol="0">
            <a:spAutoFit/>
          </a:bodyPr>
          <a:lstStyle/>
          <a:p>
            <a:r>
              <a:rPr lang="fr-FR" sz="1400" b="1" dirty="0">
                <a:latin typeface="Adobe Arabic" pitchFamily="18" charset="-78"/>
                <a:cs typeface="Adobe Arabic" pitchFamily="18" charset="-78"/>
              </a:rPr>
              <a:t>Exemples de mobilier de confort pour le pré</a:t>
            </a:r>
          </a:p>
        </p:txBody>
      </p:sp>
    </p:spTree>
    <p:extLst>
      <p:ext uri="{BB962C8B-B14F-4D97-AF65-F5344CB8AC3E}">
        <p14:creationId xmlns:p14="http://schemas.microsoft.com/office/powerpoint/2010/main" val="240457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1.a - Evolution des objectifs	</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pPr/>
              <a:t>4</a:t>
            </a:fld>
            <a:endParaRPr lang="fr-FR" dirty="0"/>
          </a:p>
        </p:txBody>
      </p:sp>
      <p:sp>
        <p:nvSpPr>
          <p:cNvPr id="8" name="ZoneTexte 7"/>
          <p:cNvSpPr txBox="1"/>
          <p:nvPr/>
        </p:nvSpPr>
        <p:spPr>
          <a:xfrm>
            <a:off x="2842261" y="1768027"/>
            <a:ext cx="2910840" cy="4493538"/>
          </a:xfrm>
          <a:prstGeom prst="rect">
            <a:avLst/>
          </a:prstGeom>
          <a:noFill/>
          <a:ln w="19050">
            <a:solidFill>
              <a:srgbClr val="D60093"/>
            </a:solidFill>
            <a:prstDash val="sysDash"/>
          </a:ln>
        </p:spPr>
        <p:txBody>
          <a:bodyPr wrap="square" rtlCol="0">
            <a:spAutoFit/>
          </a:bodyPr>
          <a:lstStyle/>
          <a:p>
            <a:pPr marL="171450" indent="-171450">
              <a:buFont typeface="+mj-lt"/>
              <a:buAutoNum type="arabicPeriod"/>
            </a:pPr>
            <a:r>
              <a:rPr lang="fr-FR" sz="1100" dirty="0"/>
              <a:t>Un projet avant tout destiné à </a:t>
            </a:r>
            <a:r>
              <a:rPr lang="fr-FR" sz="1100" b="1" dirty="0"/>
              <a:t>l’amélioration de la qualité de vie des habitants</a:t>
            </a:r>
            <a:r>
              <a:rPr lang="fr-FR" sz="1100" dirty="0"/>
              <a:t>, </a:t>
            </a:r>
          </a:p>
          <a:p>
            <a:pPr marL="171450" indent="-171450">
              <a:buFont typeface="+mj-lt"/>
              <a:buAutoNum type="arabicPeriod"/>
            </a:pPr>
            <a:endParaRPr lang="fr-FR" sz="1100" dirty="0"/>
          </a:p>
          <a:p>
            <a:pPr marL="171450" indent="-171450">
              <a:buFont typeface="+mj-lt"/>
              <a:buAutoNum type="arabicPeriod"/>
            </a:pPr>
            <a:r>
              <a:rPr lang="fr-FR" sz="1100" dirty="0"/>
              <a:t>Un espace tiers à l’articulation entre deux pôles d’habitat, donc qui doit pouvoir fonctionner en flux et mobilités </a:t>
            </a:r>
            <a:r>
              <a:rPr lang="fr-FR" sz="1100" b="1" dirty="0"/>
              <a:t>au quotidien</a:t>
            </a:r>
            <a:r>
              <a:rPr lang="fr-FR" sz="1100" dirty="0"/>
              <a:t>,</a:t>
            </a:r>
          </a:p>
          <a:p>
            <a:pPr marL="171450" indent="-171450">
              <a:buFont typeface="+mj-lt"/>
              <a:buAutoNum type="arabicPeriod"/>
            </a:pPr>
            <a:endParaRPr lang="fr-FR" sz="1100" dirty="0"/>
          </a:p>
          <a:p>
            <a:pPr marL="171450" indent="-171450">
              <a:buFont typeface="+mj-lt"/>
              <a:buAutoNum type="arabicPeriod"/>
            </a:pPr>
            <a:r>
              <a:rPr lang="fr-FR" sz="1100" dirty="0"/>
              <a:t>Un </a:t>
            </a:r>
            <a:r>
              <a:rPr lang="fr-FR" sz="1100" b="1" dirty="0"/>
              <a:t>point de commerces </a:t>
            </a:r>
            <a:r>
              <a:rPr lang="fr-FR" sz="1100" dirty="0"/>
              <a:t>qui soit un mixe entre boulangerie et produis d’épicerie</a:t>
            </a:r>
            <a:r>
              <a:rPr lang="fr-FR" sz="1100" b="1" dirty="0"/>
              <a:t>, </a:t>
            </a:r>
            <a:r>
              <a:rPr lang="fr-FR" sz="1100" dirty="0"/>
              <a:t>à positionner sur la placette centrale,</a:t>
            </a:r>
          </a:p>
          <a:p>
            <a:pPr marL="171450" indent="-171450">
              <a:buFont typeface="+mj-lt"/>
              <a:buAutoNum type="arabicPeriod"/>
            </a:pPr>
            <a:endParaRPr lang="fr-FR" sz="1100" dirty="0"/>
          </a:p>
          <a:p>
            <a:pPr marL="171450" indent="-171450">
              <a:buFont typeface="+mj-lt"/>
              <a:buAutoNum type="arabicPeriod"/>
            </a:pPr>
            <a:r>
              <a:rPr lang="fr-FR" sz="1100" dirty="0"/>
              <a:t>Environ 50 places de stationnement VL </a:t>
            </a:r>
            <a:r>
              <a:rPr lang="fr-FR" sz="1100" b="1" dirty="0"/>
              <a:t>supplémentaires</a:t>
            </a:r>
            <a:r>
              <a:rPr lang="fr-FR" sz="1100" dirty="0"/>
              <a:t>, à répartir sur plusieurs espaces, en souterrain et en aérien  + les places existantes qui seraient </a:t>
            </a:r>
            <a:r>
              <a:rPr lang="fr-FR" sz="1100" b="1" dirty="0"/>
              <a:t>supprimées à compenser,</a:t>
            </a:r>
            <a:endParaRPr lang="fr-FR" sz="1100" dirty="0"/>
          </a:p>
          <a:p>
            <a:pPr marL="171450" indent="-171450">
              <a:buFont typeface="+mj-lt"/>
              <a:buAutoNum type="arabicPeriod"/>
            </a:pPr>
            <a:endParaRPr lang="fr-FR" sz="1100" dirty="0"/>
          </a:p>
          <a:p>
            <a:pPr marL="171450" indent="-171450">
              <a:buFont typeface="+mj-lt"/>
              <a:buAutoNum type="arabicPeriod"/>
            </a:pPr>
            <a:r>
              <a:rPr lang="fr-FR" sz="1100" dirty="0"/>
              <a:t>Le stationnement des bus </a:t>
            </a:r>
            <a:r>
              <a:rPr lang="fr-FR" sz="1100" b="1" dirty="0"/>
              <a:t>adapté sur un foncier maîtrisé,</a:t>
            </a:r>
          </a:p>
          <a:p>
            <a:pPr marL="171450" indent="-171450">
              <a:buFont typeface="+mj-lt"/>
              <a:buAutoNum type="arabicPeriod"/>
            </a:pPr>
            <a:endParaRPr lang="fr-FR" sz="1100" dirty="0"/>
          </a:p>
          <a:p>
            <a:pPr marL="171450" indent="-171450">
              <a:buFont typeface="+mj-lt"/>
              <a:buAutoNum type="arabicPeriod"/>
            </a:pPr>
            <a:r>
              <a:rPr lang="fr-FR" sz="1100" dirty="0"/>
              <a:t>Des </a:t>
            </a:r>
            <a:r>
              <a:rPr lang="fr-FR" sz="1100" b="1" dirty="0"/>
              <a:t>flux pédestres améliorés et sécurisés </a:t>
            </a:r>
            <a:r>
              <a:rPr lang="fr-FR" sz="1100" dirty="0"/>
              <a:t>entre la placette et les deux pôles bâtis, facilités avec le village,</a:t>
            </a:r>
          </a:p>
          <a:p>
            <a:pPr marL="228600" indent="-228600">
              <a:buAutoNum type="arabicPeriod" startAt="7"/>
            </a:pPr>
            <a:endParaRPr lang="fr-FR" sz="1100" dirty="0"/>
          </a:p>
          <a:p>
            <a:pPr marL="171450" indent="-171450">
              <a:buFont typeface="+mj-lt"/>
              <a:buAutoNum type="arabicPeriod"/>
            </a:pPr>
            <a:endParaRPr lang="fr-FR" sz="1100" dirty="0"/>
          </a:p>
        </p:txBody>
      </p:sp>
      <p:sp>
        <p:nvSpPr>
          <p:cNvPr id="11" name="ZoneTexte 10"/>
          <p:cNvSpPr txBox="1"/>
          <p:nvPr/>
        </p:nvSpPr>
        <p:spPr>
          <a:xfrm>
            <a:off x="438194" y="1115396"/>
            <a:ext cx="2746966" cy="523220"/>
          </a:xfrm>
          <a:prstGeom prst="rect">
            <a:avLst/>
          </a:prstGeom>
          <a:solidFill>
            <a:schemeClr val="bg1">
              <a:lumMod val="65000"/>
            </a:schemeClr>
          </a:solidFill>
        </p:spPr>
        <p:txBody>
          <a:bodyPr wrap="square" rtlCol="0">
            <a:spAutoFit/>
          </a:bodyPr>
          <a:lstStyle/>
          <a:p>
            <a:r>
              <a:rPr lang="fr-FR" sz="1400" dirty="0">
                <a:solidFill>
                  <a:schemeClr val="bg1"/>
                </a:solidFill>
                <a:latin typeface="AdPro LT Std Black" panose="02000906040000020004" pitchFamily="50" charset="0"/>
              </a:rPr>
              <a:t>Les objectifs issus des phases </a:t>
            </a:r>
            <a:r>
              <a:rPr lang="fr-FR" sz="1400" dirty="0" err="1">
                <a:solidFill>
                  <a:schemeClr val="bg1"/>
                </a:solidFill>
                <a:latin typeface="AdPro LT Std Black" panose="02000906040000020004" pitchFamily="50" charset="0"/>
              </a:rPr>
              <a:t>Diag</a:t>
            </a:r>
            <a:r>
              <a:rPr lang="fr-FR" sz="1400" dirty="0">
                <a:solidFill>
                  <a:schemeClr val="bg1"/>
                </a:solidFill>
                <a:latin typeface="AdPro LT Std Black" panose="02000906040000020004" pitchFamily="50" charset="0"/>
              </a:rPr>
              <a:t> et scénarii réactualisés</a:t>
            </a:r>
          </a:p>
        </p:txBody>
      </p:sp>
      <p:sp>
        <p:nvSpPr>
          <p:cNvPr id="16" name="ZoneTexte 15"/>
          <p:cNvSpPr txBox="1"/>
          <p:nvPr/>
        </p:nvSpPr>
        <p:spPr>
          <a:xfrm>
            <a:off x="5939051" y="2614412"/>
            <a:ext cx="3060001" cy="2123658"/>
          </a:xfrm>
          <a:prstGeom prst="rect">
            <a:avLst/>
          </a:prstGeom>
          <a:noFill/>
          <a:ln w="19050">
            <a:solidFill>
              <a:srgbClr val="D60093"/>
            </a:solidFill>
            <a:prstDash val="sysDash"/>
          </a:ln>
        </p:spPr>
        <p:txBody>
          <a:bodyPr wrap="square" rtlCol="0">
            <a:spAutoFit/>
          </a:bodyPr>
          <a:lstStyle/>
          <a:p>
            <a:pPr marL="228600" indent="-228600">
              <a:buAutoNum type="arabicPeriod" startAt="7"/>
            </a:pPr>
            <a:r>
              <a:rPr lang="fr-FR" sz="1100" dirty="0"/>
              <a:t>Pour le bâti nouveau : une greffe « urbaine » à doser en typologie et en volumétrie, qui </a:t>
            </a:r>
            <a:r>
              <a:rPr lang="fr-FR" sz="1100" b="1" dirty="0"/>
              <a:t>serait callée sur un niveau altimétrique intermédiaire</a:t>
            </a:r>
            <a:r>
              <a:rPr lang="fr-FR" sz="1100" dirty="0"/>
              <a:t>,</a:t>
            </a:r>
          </a:p>
          <a:p>
            <a:pPr marL="228600" indent="-228600">
              <a:buAutoNum type="arabicPeriod" startAt="7"/>
            </a:pPr>
            <a:endParaRPr lang="fr-FR" sz="1100" dirty="0"/>
          </a:p>
          <a:p>
            <a:pPr marL="228600" indent="-228600">
              <a:buAutoNum type="arabicPeriod" startAt="7"/>
            </a:pPr>
            <a:r>
              <a:rPr lang="fr-FR" sz="1100" dirty="0"/>
              <a:t>Une </a:t>
            </a:r>
            <a:r>
              <a:rPr lang="fr-FR" sz="1100" b="1" dirty="0"/>
              <a:t>halle polyfonctionnelle </a:t>
            </a:r>
            <a:r>
              <a:rPr lang="fr-FR" sz="1100" dirty="0"/>
              <a:t>(convivialité, marché, évènementiels) qui soit positionnée en articulation de l’espace central,</a:t>
            </a:r>
          </a:p>
          <a:p>
            <a:pPr marL="228600" indent="-228600">
              <a:buAutoNum type="arabicPeriod" startAt="7"/>
            </a:pPr>
            <a:endParaRPr lang="fr-FR" sz="1100" dirty="0"/>
          </a:p>
          <a:p>
            <a:pPr marL="228600" indent="-228600">
              <a:buAutoNum type="arabicPeriod" startAt="7"/>
            </a:pPr>
            <a:r>
              <a:rPr lang="fr-FR" sz="1100" dirty="0"/>
              <a:t>Avec un fonctionnement de surface optimisé, au sein d’un décor amélioré avec des traitements </a:t>
            </a:r>
            <a:r>
              <a:rPr lang="fr-FR" sz="1100" b="1" dirty="0"/>
              <a:t>qualitatifs sobres et innovants</a:t>
            </a:r>
            <a:r>
              <a:rPr lang="fr-FR" sz="1100" dirty="0"/>
              <a:t>.</a:t>
            </a:r>
          </a:p>
        </p:txBody>
      </p:sp>
      <p:pic>
        <p:nvPicPr>
          <p:cNvPr id="10" name="Imag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5373" y="2361775"/>
            <a:ext cx="2340839" cy="1557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251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1.b – Le cadre : des invariants, deux variantes spatiales pour la RD</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5</a:t>
            </a:fld>
            <a:endParaRPr lang="fr-FR" dirty="0"/>
          </a:p>
        </p:txBody>
      </p:sp>
      <p:sp>
        <p:nvSpPr>
          <p:cNvPr id="5" name="Rectangle 4"/>
          <p:cNvSpPr/>
          <p:nvPr/>
        </p:nvSpPr>
        <p:spPr>
          <a:xfrm>
            <a:off x="4824099" y="2552874"/>
            <a:ext cx="4213538" cy="2769989"/>
          </a:xfrm>
          <a:prstGeom prst="rect">
            <a:avLst/>
          </a:prstGeom>
          <a:solidFill>
            <a:srgbClr val="F8D6EE"/>
          </a:solidFill>
        </p:spPr>
        <p:txBody>
          <a:bodyPr wrap="square">
            <a:spAutoFit/>
          </a:bodyPr>
          <a:lstStyle/>
          <a:p>
            <a:pPr algn="ctr"/>
            <a:r>
              <a:rPr lang="fr-FR" sz="1600" b="1" dirty="0">
                <a:latin typeface="AdPro LT Std" panose="02000506040000020004" pitchFamily="50" charset="0"/>
              </a:rPr>
              <a:t>C</a:t>
            </a:r>
            <a:r>
              <a:rPr lang="fr-FR" sz="1400" b="1" dirty="0">
                <a:latin typeface="AdPro LT Std" panose="02000506040000020004" pitchFamily="50" charset="0"/>
              </a:rPr>
              <a:t>e qui peut encore varier</a:t>
            </a:r>
            <a:endParaRPr lang="fr-FR" sz="1000" dirty="0"/>
          </a:p>
          <a:p>
            <a:pPr algn="just"/>
            <a:endParaRPr lang="fr-FR" sz="1200" b="1" dirty="0">
              <a:solidFill>
                <a:srgbClr val="D60093"/>
              </a:solidFill>
            </a:endParaRPr>
          </a:p>
          <a:p>
            <a:pPr algn="just"/>
            <a:r>
              <a:rPr lang="fr-FR" sz="1200" b="1" dirty="0">
                <a:solidFill>
                  <a:srgbClr val="D60093"/>
                </a:solidFill>
              </a:rPr>
              <a:t>Deux variantes spatiales restent envisageables par rapport à la route départementale :</a:t>
            </a:r>
          </a:p>
          <a:p>
            <a:pPr algn="just"/>
            <a:endParaRPr lang="fr-FR" sz="1000" dirty="0">
              <a:solidFill>
                <a:prstClr val="black"/>
              </a:solidFill>
            </a:endParaRPr>
          </a:p>
          <a:p>
            <a:pPr marL="228600" indent="-228600" algn="just">
              <a:buFont typeface="+mj-lt"/>
              <a:buAutoNum type="arabicPeriod"/>
            </a:pPr>
            <a:r>
              <a:rPr lang="fr-FR" sz="1000" dirty="0">
                <a:solidFill>
                  <a:prstClr val="black"/>
                </a:solidFill>
              </a:rPr>
              <a:t>La RD est maintenue sur place, au droit des auberges → Utilisation optimale de l’espace placette, arbres maintenus avec places de stationnement en bordure de voirie ;</a:t>
            </a:r>
          </a:p>
          <a:p>
            <a:pPr marL="228600" indent="-228600" algn="just">
              <a:buFont typeface="+mj-lt"/>
              <a:buAutoNum type="arabicPeriod"/>
            </a:pPr>
            <a:endParaRPr lang="fr-FR" sz="1000" dirty="0">
              <a:solidFill>
                <a:prstClr val="black"/>
              </a:solidFill>
            </a:endParaRPr>
          </a:p>
          <a:p>
            <a:pPr marL="228600" indent="-228600" algn="just">
              <a:buFont typeface="+mj-lt"/>
              <a:buAutoNum type="arabicPeriod"/>
            </a:pPr>
            <a:r>
              <a:rPr lang="fr-FR" sz="1000" b="1" dirty="0">
                <a:solidFill>
                  <a:prstClr val="black"/>
                </a:solidFill>
              </a:rPr>
              <a:t>La RD est légèrement déviée vers le sud (3m) au niveau des auberges → parvis élargi dans un esprit convivial, mais nécessité d’avoir suffisamment de stationnement minute sur la place. </a:t>
            </a:r>
          </a:p>
          <a:p>
            <a:pPr algn="just"/>
            <a:r>
              <a:rPr lang="fr-FR" sz="1000" b="1" dirty="0">
                <a:solidFill>
                  <a:prstClr val="black"/>
                </a:solidFill>
              </a:rPr>
              <a:t>         Cette option est privilégiée.</a:t>
            </a:r>
          </a:p>
          <a:p>
            <a:pPr algn="just"/>
            <a:endParaRPr lang="fr-FR" sz="1000" dirty="0">
              <a:solidFill>
                <a:prstClr val="black"/>
              </a:solidFill>
            </a:endParaRPr>
          </a:p>
          <a:p>
            <a:pPr algn="just"/>
            <a:endParaRPr lang="fr-FR" sz="1200" b="1" dirty="0">
              <a:solidFill>
                <a:srgbClr val="D60093"/>
              </a:solidFill>
            </a:endParaRPr>
          </a:p>
          <a:p>
            <a:pPr marL="0" lvl="1" algn="just"/>
            <a:endParaRPr lang="fr-FR" sz="1000" dirty="0">
              <a:solidFill>
                <a:prstClr val="black"/>
              </a:solidFill>
            </a:endParaRPr>
          </a:p>
        </p:txBody>
      </p:sp>
      <p:sp>
        <p:nvSpPr>
          <p:cNvPr id="6" name="Rectangle 5"/>
          <p:cNvSpPr/>
          <p:nvPr/>
        </p:nvSpPr>
        <p:spPr>
          <a:xfrm>
            <a:off x="259718" y="2029776"/>
            <a:ext cx="4380861" cy="4031873"/>
          </a:xfrm>
          <a:prstGeom prst="rect">
            <a:avLst/>
          </a:prstGeom>
          <a:solidFill>
            <a:srgbClr val="F8D6EE"/>
          </a:solidFill>
        </p:spPr>
        <p:txBody>
          <a:bodyPr wrap="square">
            <a:spAutoFit/>
          </a:bodyPr>
          <a:lstStyle/>
          <a:p>
            <a:pPr algn="ctr"/>
            <a:r>
              <a:rPr lang="fr-FR" sz="1600" b="1" dirty="0">
                <a:latin typeface="AdPro LT Std" panose="02000506040000020004" pitchFamily="50" charset="0"/>
              </a:rPr>
              <a:t>C</a:t>
            </a:r>
            <a:r>
              <a:rPr lang="fr-FR" sz="1400" b="1" dirty="0">
                <a:latin typeface="AdPro LT Std" panose="02000506040000020004" pitchFamily="50" charset="0"/>
              </a:rPr>
              <a:t>e qui est fixe : le socle invariant</a:t>
            </a:r>
            <a:endParaRPr lang="fr-FR" sz="1400" b="1" dirty="0">
              <a:solidFill>
                <a:srgbClr val="D60093"/>
              </a:solidFill>
            </a:endParaRPr>
          </a:p>
          <a:p>
            <a:pPr algn="just"/>
            <a:endParaRPr lang="fr-FR" sz="1000" dirty="0">
              <a:solidFill>
                <a:prstClr val="black"/>
              </a:solidFill>
            </a:endParaRPr>
          </a:p>
          <a:p>
            <a:pPr algn="just"/>
            <a:r>
              <a:rPr lang="fr-FR" sz="1000" dirty="0">
                <a:solidFill>
                  <a:prstClr val="black"/>
                </a:solidFill>
              </a:rPr>
              <a:t>Dans tous les cas : </a:t>
            </a:r>
            <a:r>
              <a:rPr lang="fr-FR" sz="1000" b="1" dirty="0">
                <a:solidFill>
                  <a:srgbClr val="D60093"/>
                </a:solidFill>
              </a:rPr>
              <a:t>un PK sous-terrain</a:t>
            </a:r>
            <a:r>
              <a:rPr lang="fr-FR" sz="1000" b="1" dirty="0">
                <a:solidFill>
                  <a:prstClr val="black"/>
                </a:solidFill>
              </a:rPr>
              <a:t> </a:t>
            </a:r>
            <a:r>
              <a:rPr lang="fr-FR" sz="1000" dirty="0">
                <a:solidFill>
                  <a:prstClr val="black"/>
                </a:solidFill>
              </a:rPr>
              <a:t>est prévu au programme sous l’espace, avec places (45pl) et box fermés (15) ;</a:t>
            </a:r>
          </a:p>
          <a:p>
            <a:pPr algn="just"/>
            <a:endParaRPr lang="fr-FR" sz="1000" dirty="0">
              <a:solidFill>
                <a:prstClr val="black"/>
              </a:solidFill>
            </a:endParaRPr>
          </a:p>
          <a:p>
            <a:pPr algn="just"/>
            <a:r>
              <a:rPr lang="fr-FR" sz="1000" b="1" dirty="0">
                <a:solidFill>
                  <a:srgbClr val="D60093"/>
                </a:solidFill>
              </a:rPr>
              <a:t>Un niveau altimétrique médian de l’esplanade à – 0,70 m </a:t>
            </a:r>
            <a:r>
              <a:rPr lang="fr-FR" sz="1000" dirty="0">
                <a:solidFill>
                  <a:prstClr val="black"/>
                </a:solidFill>
              </a:rPr>
              <a:t>sous le niveau RD ;</a:t>
            </a:r>
          </a:p>
          <a:p>
            <a:pPr algn="just"/>
            <a:endParaRPr lang="fr-FR" sz="1000" dirty="0">
              <a:solidFill>
                <a:prstClr val="black"/>
              </a:solidFill>
            </a:endParaRPr>
          </a:p>
          <a:p>
            <a:pPr algn="just"/>
            <a:r>
              <a:rPr lang="fr-FR" sz="1000" b="1" dirty="0">
                <a:solidFill>
                  <a:srgbClr val="D60093"/>
                </a:solidFill>
              </a:rPr>
              <a:t>Les équipements et les réalisations s’inscrivent dans une vision requalifiée, sobre et conviviale :</a:t>
            </a:r>
          </a:p>
          <a:p>
            <a:pPr marL="171450" indent="-171450" algn="just">
              <a:buFont typeface="Wingdings" panose="05000000000000000000" pitchFamily="2" charset="2"/>
              <a:buChar char="Ø"/>
            </a:pPr>
            <a:r>
              <a:rPr lang="fr-FR" sz="1000" dirty="0">
                <a:solidFill>
                  <a:prstClr val="black"/>
                </a:solidFill>
              </a:rPr>
              <a:t>Des liens sécurisés sont établis en terme de mobilités avec le village et le Colombier, ainsi qu’entre les espaces, le pré et le commerce,</a:t>
            </a:r>
          </a:p>
          <a:p>
            <a:pPr marL="171450" indent="-171450" algn="just">
              <a:buFont typeface="Wingdings" panose="05000000000000000000" pitchFamily="2" charset="2"/>
              <a:buChar char="Ø"/>
            </a:pPr>
            <a:r>
              <a:rPr lang="fr-FR" sz="1000" dirty="0">
                <a:solidFill>
                  <a:prstClr val="black"/>
                </a:solidFill>
              </a:rPr>
              <a:t>Des places complémentaires sont réalisées au niveau de la zone du snack-pizzeria,</a:t>
            </a:r>
          </a:p>
          <a:p>
            <a:pPr marL="171450" indent="-171450" algn="just">
              <a:buFont typeface="Wingdings" panose="05000000000000000000" pitchFamily="2" charset="2"/>
              <a:buChar char="Ø"/>
            </a:pPr>
            <a:r>
              <a:rPr lang="fr-FR" sz="1000" dirty="0"/>
              <a:t>Le PK supérieur dédié aux touristes est reconfiguré pour optimiser sa capacité et il est paysagé en bordure haute (visions extérieures),</a:t>
            </a:r>
          </a:p>
          <a:p>
            <a:pPr marL="171450" indent="-171450" algn="just">
              <a:buFont typeface="Wingdings" panose="05000000000000000000" pitchFamily="2" charset="2"/>
              <a:buChar char="Ø"/>
            </a:pPr>
            <a:r>
              <a:rPr lang="fr-FR" sz="1000" dirty="0"/>
              <a:t>Le stationnement des autocars est réorganisé, un square est crée  devant le snack, et les espaces piétons sécurisés,</a:t>
            </a:r>
          </a:p>
          <a:p>
            <a:pPr marL="171450" indent="-171450" algn="just">
              <a:buFont typeface="Wingdings" panose="05000000000000000000" pitchFamily="2" charset="2"/>
              <a:buChar char="Ø"/>
            </a:pPr>
            <a:r>
              <a:rPr lang="fr-FR" sz="1000" dirty="0"/>
              <a:t>Le positionnement de la halle en articulation de l’ensemble des espaces au sein de la place,</a:t>
            </a:r>
          </a:p>
          <a:p>
            <a:pPr marL="171450" indent="-171450" algn="just">
              <a:buFont typeface="Wingdings" panose="05000000000000000000" pitchFamily="2" charset="2"/>
              <a:buChar char="Ø"/>
            </a:pPr>
            <a:r>
              <a:rPr lang="fr-FR" sz="1000" dirty="0"/>
              <a:t>L’organisation spatiale du bloc bâti.</a:t>
            </a:r>
          </a:p>
          <a:p>
            <a:pPr algn="just"/>
            <a:endParaRPr lang="fr-FR" sz="1000" dirty="0">
              <a:solidFill>
                <a:prstClr val="black"/>
              </a:solidFill>
            </a:endParaRPr>
          </a:p>
          <a:p>
            <a:pPr algn="just"/>
            <a:r>
              <a:rPr lang="fr-FR" sz="1000" i="1" dirty="0">
                <a:solidFill>
                  <a:prstClr val="black"/>
                </a:solidFill>
              </a:rPr>
              <a:t>Une incitation est possible à une balade attractive au départ de la place en direction du grand pré (rendu convivial) avec un élément fort de </a:t>
            </a:r>
            <a:r>
              <a:rPr lang="fr-FR" sz="1000" b="1" i="1" dirty="0">
                <a:solidFill>
                  <a:prstClr val="black"/>
                </a:solidFill>
              </a:rPr>
              <a:t>design land art </a:t>
            </a:r>
            <a:r>
              <a:rPr lang="fr-FR" sz="1000" i="1" dirty="0">
                <a:solidFill>
                  <a:prstClr val="black"/>
                </a:solidFill>
              </a:rPr>
              <a:t>et une zone de repos/contemplation.</a:t>
            </a:r>
          </a:p>
          <a:p>
            <a:pPr marL="0" lvl="1" algn="just"/>
            <a:endParaRPr lang="fr-FR" sz="1000" dirty="0">
              <a:solidFill>
                <a:prstClr val="black"/>
              </a:solidFill>
            </a:endParaRPr>
          </a:p>
        </p:txBody>
      </p:sp>
      <p:sp>
        <p:nvSpPr>
          <p:cNvPr id="7" name="ZoneTexte 6"/>
          <p:cNvSpPr txBox="1"/>
          <p:nvPr/>
        </p:nvSpPr>
        <p:spPr>
          <a:xfrm>
            <a:off x="2556554" y="1364641"/>
            <a:ext cx="3996646" cy="307777"/>
          </a:xfrm>
          <a:prstGeom prst="rect">
            <a:avLst/>
          </a:prstGeom>
          <a:solidFill>
            <a:schemeClr val="bg1">
              <a:lumMod val="65000"/>
            </a:schemeClr>
          </a:solidFill>
        </p:spPr>
        <p:txBody>
          <a:bodyPr wrap="square" rtlCol="0">
            <a:spAutoFit/>
          </a:bodyPr>
          <a:lstStyle/>
          <a:p>
            <a:r>
              <a:rPr lang="fr-FR" sz="1400" dirty="0">
                <a:solidFill>
                  <a:schemeClr val="bg1"/>
                </a:solidFill>
                <a:latin typeface="AdPro LT Std Black" panose="02000906040000020004" pitchFamily="50" charset="0"/>
              </a:rPr>
              <a:t>Le cadre du schéma d’aménagement spatial</a:t>
            </a:r>
          </a:p>
        </p:txBody>
      </p:sp>
    </p:spTree>
    <p:extLst>
      <p:ext uri="{BB962C8B-B14F-4D97-AF65-F5344CB8AC3E}">
        <p14:creationId xmlns:p14="http://schemas.microsoft.com/office/powerpoint/2010/main" val="168807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16580" y="1709739"/>
            <a:ext cx="5398770" cy="2852737"/>
          </a:xfrm>
        </p:spPr>
        <p:txBody>
          <a:bodyPr>
            <a:normAutofit/>
          </a:bodyPr>
          <a:lstStyle/>
          <a:p>
            <a:pPr algn="r"/>
            <a:r>
              <a:rPr lang="fr-FR" dirty="0"/>
              <a:t>Partie 2 : </a:t>
            </a:r>
            <a:br>
              <a:rPr lang="fr-FR" dirty="0"/>
            </a:br>
            <a:r>
              <a:rPr lang="fr-FR" dirty="0"/>
              <a:t>L’accès piétons au village et la recomposition globale du stationnement </a:t>
            </a:r>
          </a:p>
        </p:txBody>
      </p:sp>
      <p:sp>
        <p:nvSpPr>
          <p:cNvPr id="4" name="Espace réservé du pied de page 3"/>
          <p:cNvSpPr>
            <a:spLocks noGrp="1"/>
          </p:cNvSpPr>
          <p:nvPr>
            <p:ph type="ftr" sz="quarter" idx="11"/>
          </p:nvPr>
        </p:nvSpPr>
        <p:spPr>
          <a:xfrm>
            <a:off x="3028950" y="6356351"/>
            <a:ext cx="3086100" cy="365125"/>
          </a:xfrm>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6</a:t>
            </a:fld>
            <a:endParaRPr lang="fr-FR" dirty="0"/>
          </a:p>
        </p:txBody>
      </p:sp>
      <p:pic>
        <p:nvPicPr>
          <p:cNvPr id="7" name="Imag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0074" y="2725270"/>
            <a:ext cx="2801805" cy="1864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5717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e 32"/>
          <p:cNvGrpSpPr/>
          <p:nvPr/>
        </p:nvGrpSpPr>
        <p:grpSpPr>
          <a:xfrm>
            <a:off x="3527883" y="2486318"/>
            <a:ext cx="5110126" cy="3411785"/>
            <a:chOff x="3876675" y="223885"/>
            <a:chExt cx="5110126" cy="3411785"/>
          </a:xfrm>
        </p:grpSpPr>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33634" t="40095" r="32090" b="26530"/>
            <a:stretch/>
          </p:blipFill>
          <p:spPr>
            <a:xfrm>
              <a:off x="3876675" y="223885"/>
              <a:ext cx="4955418" cy="3411785"/>
            </a:xfrm>
            <a:prstGeom prst="rect">
              <a:avLst/>
            </a:prstGeom>
          </p:spPr>
        </p:pic>
        <p:cxnSp>
          <p:nvCxnSpPr>
            <p:cNvPr id="13" name="Connecteur droit avec flèche 12"/>
            <p:cNvCxnSpPr/>
            <p:nvPr/>
          </p:nvCxnSpPr>
          <p:spPr>
            <a:xfrm flipV="1">
              <a:off x="4912506" y="1316678"/>
              <a:ext cx="471341" cy="4147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5751492" y="1449807"/>
              <a:ext cx="877101" cy="4796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6336543" y="1218086"/>
              <a:ext cx="877101" cy="3552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082601" y="1636594"/>
              <a:ext cx="970137" cy="523220"/>
            </a:xfrm>
            <a:prstGeom prst="rect">
              <a:avLst/>
            </a:prstGeom>
            <a:solidFill>
              <a:srgbClr val="000000">
                <a:alpha val="20000"/>
              </a:srgbClr>
            </a:solidFill>
          </p:spPr>
          <p:txBody>
            <a:bodyPr wrap="none" rtlCol="0">
              <a:spAutoFit/>
            </a:bodyPr>
            <a:lstStyle/>
            <a:p>
              <a:r>
                <a:rPr lang="fr-FR" sz="1400" b="1" dirty="0">
                  <a:solidFill>
                    <a:schemeClr val="bg1"/>
                  </a:solidFill>
                  <a:latin typeface="Adobe Arabic" pitchFamily="18" charset="-78"/>
                  <a:cs typeface="Adobe Arabic" pitchFamily="18" charset="-78"/>
                </a:rPr>
                <a:t>Accès piétons </a:t>
              </a:r>
            </a:p>
            <a:p>
              <a:r>
                <a:rPr lang="fr-FR" sz="1400" b="1" dirty="0">
                  <a:solidFill>
                    <a:schemeClr val="bg1"/>
                  </a:solidFill>
                  <a:latin typeface="Adobe Arabic" pitchFamily="18" charset="-78"/>
                  <a:cs typeface="Adobe Arabic" pitchFamily="18" charset="-78"/>
                </a:rPr>
                <a:t>au village</a:t>
              </a:r>
            </a:p>
          </p:txBody>
        </p:sp>
        <p:sp>
          <p:nvSpPr>
            <p:cNvPr id="22" name="ZoneTexte 21"/>
            <p:cNvSpPr txBox="1"/>
            <p:nvPr/>
          </p:nvSpPr>
          <p:spPr>
            <a:xfrm>
              <a:off x="6336543" y="910309"/>
              <a:ext cx="2326278" cy="307777"/>
            </a:xfrm>
            <a:prstGeom prst="rect">
              <a:avLst/>
            </a:prstGeom>
            <a:solidFill>
              <a:srgbClr val="000000">
                <a:alpha val="20000"/>
              </a:srgbClr>
            </a:solidFill>
          </p:spPr>
          <p:txBody>
            <a:bodyPr wrap="none" rtlCol="0">
              <a:spAutoFit/>
            </a:bodyPr>
            <a:lstStyle/>
            <a:p>
              <a:r>
                <a:rPr lang="fr-FR" sz="1400" b="1" dirty="0">
                  <a:solidFill>
                    <a:schemeClr val="bg1"/>
                  </a:solidFill>
                  <a:latin typeface="Adobe Arabic" pitchFamily="18" charset="-78"/>
                  <a:cs typeface="Adobe Arabic" pitchFamily="18" charset="-78"/>
                </a:rPr>
                <a:t>Accès piétons : commerces / halle / pré</a:t>
              </a:r>
            </a:p>
          </p:txBody>
        </p:sp>
        <p:cxnSp>
          <p:nvCxnSpPr>
            <p:cNvPr id="23" name="Connecteur droit avec flèche 22"/>
            <p:cNvCxnSpPr/>
            <p:nvPr/>
          </p:nvCxnSpPr>
          <p:spPr>
            <a:xfrm flipH="1">
              <a:off x="7127450" y="1761049"/>
              <a:ext cx="269626" cy="724354"/>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7358798" y="1840145"/>
              <a:ext cx="1628003" cy="954107"/>
            </a:xfrm>
            <a:prstGeom prst="rect">
              <a:avLst/>
            </a:prstGeom>
            <a:solidFill>
              <a:srgbClr val="000000">
                <a:alpha val="20000"/>
              </a:srgbClr>
            </a:solidFill>
          </p:spPr>
          <p:txBody>
            <a:bodyPr wrap="square" rtlCol="0">
              <a:spAutoFit/>
            </a:bodyPr>
            <a:lstStyle/>
            <a:p>
              <a:r>
                <a:rPr lang="fr-FR" sz="1400" b="1" dirty="0">
                  <a:solidFill>
                    <a:schemeClr val="bg1"/>
                  </a:solidFill>
                  <a:latin typeface="Adobe Arabic" pitchFamily="18" charset="-78"/>
                  <a:cs typeface="Adobe Arabic" pitchFamily="18" charset="-78"/>
                </a:rPr>
                <a:t>Liaison piétonne : village – parkings (</a:t>
              </a:r>
              <a:r>
                <a:rPr lang="fr-FR" sz="1400" b="1" dirty="0" err="1">
                  <a:solidFill>
                    <a:schemeClr val="bg1"/>
                  </a:solidFill>
                  <a:latin typeface="Adobe Arabic" pitchFamily="18" charset="-78"/>
                  <a:cs typeface="Adobe Arabic" pitchFamily="18" charset="-78"/>
                </a:rPr>
                <a:t>souterrain+aérien</a:t>
              </a:r>
              <a:r>
                <a:rPr lang="fr-FR" sz="1400" b="1" dirty="0">
                  <a:solidFill>
                    <a:schemeClr val="bg1"/>
                  </a:solidFill>
                  <a:latin typeface="Adobe Arabic" pitchFamily="18" charset="-78"/>
                  <a:cs typeface="Adobe Arabic" pitchFamily="18" charset="-78"/>
                </a:rPr>
                <a:t>) /Commerces / halle</a:t>
              </a:r>
            </a:p>
          </p:txBody>
        </p:sp>
        <p:sp>
          <p:nvSpPr>
            <p:cNvPr id="27" name="ZoneTexte 26"/>
            <p:cNvSpPr txBox="1"/>
            <p:nvPr/>
          </p:nvSpPr>
          <p:spPr>
            <a:xfrm>
              <a:off x="3890475" y="2047722"/>
              <a:ext cx="878767" cy="307777"/>
            </a:xfrm>
            <a:prstGeom prst="rect">
              <a:avLst/>
            </a:prstGeom>
            <a:solidFill>
              <a:srgbClr val="000000">
                <a:alpha val="20000"/>
              </a:srgbClr>
            </a:solidFill>
          </p:spPr>
          <p:txBody>
            <a:bodyPr wrap="none" rtlCol="0">
              <a:spAutoFit/>
            </a:bodyPr>
            <a:lstStyle/>
            <a:p>
              <a:r>
                <a:rPr lang="fr-FR" sz="1400" b="1" dirty="0">
                  <a:solidFill>
                    <a:schemeClr val="bg1"/>
                  </a:solidFill>
                  <a:latin typeface="Adobe Arabic" pitchFamily="18" charset="-78"/>
                  <a:cs typeface="Adobe Arabic" pitchFamily="18" charset="-78"/>
                </a:rPr>
                <a:t>Desserte bus</a:t>
              </a:r>
            </a:p>
          </p:txBody>
        </p:sp>
      </p:grpSp>
      <p:sp>
        <p:nvSpPr>
          <p:cNvPr id="2" name="Titre 1"/>
          <p:cNvSpPr>
            <a:spLocks noGrp="1"/>
          </p:cNvSpPr>
          <p:nvPr>
            <p:ph type="title"/>
          </p:nvPr>
        </p:nvSpPr>
        <p:spPr>
          <a:xfrm>
            <a:off x="244458" y="353959"/>
            <a:ext cx="7886700" cy="792000"/>
          </a:xfrm>
        </p:spPr>
        <p:txBody>
          <a:bodyPr>
            <a:normAutofit/>
          </a:bodyPr>
          <a:lstStyle/>
          <a:p>
            <a:r>
              <a:rPr lang="fr-FR" dirty="0"/>
              <a:t>2.a – Les accès et flux piétons</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7</a:t>
            </a:fld>
            <a:endParaRPr lang="fr-FR" dirty="0"/>
          </a:p>
        </p:txBody>
      </p:sp>
      <p:sp>
        <p:nvSpPr>
          <p:cNvPr id="10" name="Rectangle 9"/>
          <p:cNvSpPr/>
          <p:nvPr/>
        </p:nvSpPr>
        <p:spPr>
          <a:xfrm>
            <a:off x="279220" y="1387638"/>
            <a:ext cx="3079391" cy="1938992"/>
          </a:xfrm>
          <a:prstGeom prst="rect">
            <a:avLst/>
          </a:prstGeom>
          <a:solidFill>
            <a:srgbClr val="F8D6EE"/>
          </a:solidFill>
        </p:spPr>
        <p:txBody>
          <a:bodyPr wrap="square">
            <a:spAutoFit/>
          </a:bodyPr>
          <a:lstStyle/>
          <a:p>
            <a:r>
              <a:rPr lang="fr-FR" sz="1000" b="1" dirty="0">
                <a:latin typeface="AdPro LT Std" panose="02000506040000020004" pitchFamily="50" charset="0"/>
              </a:rPr>
              <a:t>Enjeux majeurs</a:t>
            </a:r>
          </a:p>
          <a:p>
            <a:pPr algn="just"/>
            <a:endParaRPr lang="fr-FR" sz="1000" dirty="0"/>
          </a:p>
          <a:p>
            <a:pPr marL="128588" indent="-128588" algn="just">
              <a:buBlip>
                <a:blip r:embed="rId3"/>
              </a:buBlip>
            </a:pPr>
            <a:r>
              <a:rPr lang="fr-FR" sz="1000" dirty="0"/>
              <a:t>Sécuriser les flux pédestres et adapter la circulation routière pour un partage possible des usages</a:t>
            </a:r>
          </a:p>
          <a:p>
            <a:pPr algn="just"/>
            <a:endParaRPr lang="fr-FR" sz="1000" b="1" dirty="0"/>
          </a:p>
          <a:p>
            <a:pPr algn="just"/>
            <a:r>
              <a:rPr lang="fr-FR" sz="1000" b="1" dirty="0">
                <a:latin typeface="AdPro LT Std" panose="02000506040000020004" pitchFamily="50" charset="0"/>
              </a:rPr>
              <a:t>Objectifs</a:t>
            </a:r>
          </a:p>
          <a:p>
            <a:pPr marL="128588" indent="-128588" algn="just">
              <a:buBlip>
                <a:blip r:embed="rId3"/>
              </a:buBlip>
            </a:pPr>
            <a:r>
              <a:rPr lang="fr-FR" sz="1000" dirty="0"/>
              <a:t>Dédier les flux pédestres en les séparant de la voirie et établir une liaison (escalier en pas de d’âne) parkings &amp; Auberge/snack - village.</a:t>
            </a:r>
          </a:p>
          <a:p>
            <a:pPr marL="128588" indent="-128588" algn="just">
              <a:buBlip>
                <a:blip r:embed="rId3"/>
              </a:buBlip>
            </a:pPr>
            <a:r>
              <a:rPr lang="fr-FR" sz="1000" dirty="0"/>
              <a:t>Décaler la RD pour mettre à distance piétons &amp; circulation routière</a:t>
            </a:r>
          </a:p>
          <a:p>
            <a:pPr marL="128588" indent="-128588" algn="just">
              <a:buBlip>
                <a:blip r:embed="rId3"/>
              </a:buBlip>
            </a:pPr>
            <a:r>
              <a:rPr lang="fr-FR" sz="1000" dirty="0"/>
              <a:t>créer un parvis devant l’auberge</a:t>
            </a:r>
          </a:p>
        </p:txBody>
      </p:sp>
    </p:spTree>
    <p:extLst>
      <p:ext uri="{BB962C8B-B14F-4D97-AF65-F5344CB8AC3E}">
        <p14:creationId xmlns:p14="http://schemas.microsoft.com/office/powerpoint/2010/main" val="125803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2.b – Le parvis des auberges, un espace dédié au piéton à sécuriser</a:t>
            </a:r>
          </a:p>
        </p:txBody>
      </p:sp>
      <p:sp>
        <p:nvSpPr>
          <p:cNvPr id="3" name="Espace réservé du pied de page 2"/>
          <p:cNvSpPr>
            <a:spLocks noGrp="1"/>
          </p:cNvSpPr>
          <p:nvPr>
            <p:ph type="ftr" sz="quarter" idx="11"/>
          </p:nvPr>
        </p:nvSpPr>
        <p:spPr/>
        <p:txBody>
          <a:bodyPr/>
          <a:lstStyle/>
          <a:p>
            <a:r>
              <a:rPr lang="fr-FR" dirty="0"/>
              <a:t>SCHÉMA D’ORGANISATION POUR LA RECOMPOSITION DE L’ENTRÉE NORD DU VILLAGE DE GOURDON</a:t>
            </a:r>
          </a:p>
        </p:txBody>
      </p:sp>
      <p:sp>
        <p:nvSpPr>
          <p:cNvPr id="5" name="Espace réservé du numéro de diapositive 4"/>
          <p:cNvSpPr>
            <a:spLocks noGrp="1"/>
          </p:cNvSpPr>
          <p:nvPr>
            <p:ph type="sldNum" sz="quarter" idx="12"/>
          </p:nvPr>
        </p:nvSpPr>
        <p:spPr/>
        <p:txBody>
          <a:bodyPr/>
          <a:lstStyle/>
          <a:p>
            <a:fld id="{36B5176B-F00C-4E3B-8CFA-3C256B2C1B70}" type="slidenum">
              <a:rPr lang="fr-FR" smtClean="0"/>
              <a:pPr/>
              <a:t>8</a:t>
            </a:fld>
            <a:endParaRPr lang="fr-FR" dirty="0"/>
          </a:p>
        </p:txBody>
      </p:sp>
      <p:sp>
        <p:nvSpPr>
          <p:cNvPr id="7" name="ZoneTexte 6"/>
          <p:cNvSpPr txBox="1"/>
          <p:nvPr/>
        </p:nvSpPr>
        <p:spPr>
          <a:xfrm>
            <a:off x="7898989" y="5032608"/>
            <a:ext cx="788999" cy="213585"/>
          </a:xfrm>
          <a:prstGeom prst="rect">
            <a:avLst/>
          </a:prstGeom>
          <a:noFill/>
        </p:spPr>
        <p:txBody>
          <a:bodyPr wrap="none" rtlCol="0">
            <a:spAutoFit/>
          </a:bodyPr>
          <a:lstStyle/>
          <a:p>
            <a:r>
              <a:rPr lang="fr-FR" sz="788" dirty="0">
                <a:solidFill>
                  <a:schemeClr val="bg1"/>
                </a:solidFill>
              </a:rPr>
              <a:t>Lauzet- Ubaye </a:t>
            </a:r>
          </a:p>
        </p:txBody>
      </p:sp>
      <p:sp>
        <p:nvSpPr>
          <p:cNvPr id="4" name="Rectangle 2"/>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dirty="0"/>
          </a:p>
        </p:txBody>
      </p:sp>
      <p:sp>
        <p:nvSpPr>
          <p:cNvPr id="11" name="ZoneTexte 10"/>
          <p:cNvSpPr txBox="1"/>
          <p:nvPr/>
        </p:nvSpPr>
        <p:spPr>
          <a:xfrm>
            <a:off x="191905" y="2133049"/>
            <a:ext cx="837089" cy="246221"/>
          </a:xfrm>
          <a:prstGeom prst="rect">
            <a:avLst/>
          </a:prstGeom>
          <a:noFill/>
        </p:spPr>
        <p:txBody>
          <a:bodyPr wrap="none" rtlCol="0">
            <a:spAutoFit/>
          </a:bodyPr>
          <a:lstStyle/>
          <a:p>
            <a:r>
              <a:rPr lang="fr-FR" sz="1000" i="1" dirty="0"/>
              <a:t>Etat existant</a:t>
            </a:r>
          </a:p>
        </p:txBody>
      </p:sp>
      <p:sp>
        <p:nvSpPr>
          <p:cNvPr id="12" name="ZoneTexte 11"/>
          <p:cNvSpPr txBox="1"/>
          <p:nvPr/>
        </p:nvSpPr>
        <p:spPr>
          <a:xfrm>
            <a:off x="191905" y="5246193"/>
            <a:ext cx="798617" cy="246221"/>
          </a:xfrm>
          <a:prstGeom prst="rect">
            <a:avLst/>
          </a:prstGeom>
          <a:noFill/>
        </p:spPr>
        <p:txBody>
          <a:bodyPr wrap="none" rtlCol="0">
            <a:spAutoFit/>
          </a:bodyPr>
          <a:lstStyle/>
          <a:p>
            <a:r>
              <a:rPr lang="fr-FR" sz="1000" i="1" dirty="0"/>
              <a:t>Etat projeté</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934" y="1238666"/>
            <a:ext cx="5668986" cy="1507235"/>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00" y="2944700"/>
            <a:ext cx="8293488" cy="2205021"/>
          </a:xfrm>
          <a:prstGeom prst="rect">
            <a:avLst/>
          </a:prstGeom>
          <a:ln>
            <a:noFill/>
          </a:ln>
          <a:effectLst>
            <a:outerShdw blurRad="292100" dist="139700" dir="2700000" algn="tl" rotWithShape="0">
              <a:srgbClr val="333333">
                <a:alpha val="65000"/>
              </a:srgbClr>
            </a:outerShdw>
          </a:effectLst>
        </p:spPr>
      </p:pic>
      <p:sp>
        <p:nvSpPr>
          <p:cNvPr id="13" name="object 9"/>
          <p:cNvSpPr txBox="1"/>
          <p:nvPr/>
        </p:nvSpPr>
        <p:spPr>
          <a:xfrm>
            <a:off x="1164134" y="5612739"/>
            <a:ext cx="7115175" cy="520655"/>
          </a:xfrm>
          <a:prstGeom prst="rect">
            <a:avLst/>
          </a:prstGeom>
        </p:spPr>
        <p:txBody>
          <a:bodyPr vert="horz" wrap="square" lIns="0" tIns="12700" rIns="0" bIns="0" rtlCol="0">
            <a:spAutoFit/>
          </a:bodyPr>
          <a:lstStyle/>
          <a:p>
            <a:pPr marL="12700" algn="ctr">
              <a:lnSpc>
                <a:spcPct val="100000"/>
              </a:lnSpc>
              <a:spcBef>
                <a:spcPts val="100"/>
              </a:spcBef>
            </a:pPr>
            <a:r>
              <a:rPr lang="fr-FR" sz="1100" b="1" dirty="0">
                <a:solidFill>
                  <a:srgbClr val="595657"/>
                </a:solidFill>
                <a:latin typeface="Calibri"/>
                <a:cs typeface="Calibri"/>
              </a:rPr>
              <a:t>Le dévoiement de la RD permet la création d’un parvis devant l’auberge, ainsi qu’une desserte depuis l’arrêt des bus, menant soit au centre village soit à la place. Le traitement du sol du parvis en béton bouchardé se prolonge sur la RD sur une courte section, favorisant le ralentissement et la sécurisation des traversées piétonnes.</a:t>
            </a:r>
          </a:p>
        </p:txBody>
      </p:sp>
    </p:spTree>
    <p:extLst>
      <p:ext uri="{BB962C8B-B14F-4D97-AF65-F5344CB8AC3E}">
        <p14:creationId xmlns:p14="http://schemas.microsoft.com/office/powerpoint/2010/main" val="75973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2.c – La desserte des Bus, stationnement et parvis du snack</a:t>
            </a:r>
          </a:p>
        </p:txBody>
      </p:sp>
      <p:sp>
        <p:nvSpPr>
          <p:cNvPr id="3" name="Espace réservé du pied de page 2"/>
          <p:cNvSpPr>
            <a:spLocks noGrp="1"/>
          </p:cNvSpPr>
          <p:nvPr>
            <p:ph type="ftr" sz="quarter" idx="11"/>
          </p:nvPr>
        </p:nvSpPr>
        <p:spPr/>
        <p:txBody>
          <a:bodyPr/>
          <a:lstStyle/>
          <a:p>
            <a:r>
              <a:rPr lang="fr-FR"/>
              <a:t>SCHÉMA D’ORGANISATION POUR LA RECOMPOSITION DE L’ENTRÉE NORD DU VILLAGE DE GOURDON</a:t>
            </a:r>
            <a:endParaRPr lang="fr-FR" dirty="0"/>
          </a:p>
        </p:txBody>
      </p:sp>
      <p:sp>
        <p:nvSpPr>
          <p:cNvPr id="4" name="Espace réservé du numéro de diapositive 3"/>
          <p:cNvSpPr>
            <a:spLocks noGrp="1"/>
          </p:cNvSpPr>
          <p:nvPr>
            <p:ph type="sldNum" sz="quarter" idx="12"/>
          </p:nvPr>
        </p:nvSpPr>
        <p:spPr/>
        <p:txBody>
          <a:bodyPr/>
          <a:lstStyle/>
          <a:p>
            <a:fld id="{36B5176B-F00C-4E3B-8CFA-3C256B2C1B70}" type="slidenum">
              <a:rPr lang="fr-FR" smtClean="0"/>
              <a:t>9</a:t>
            </a:fld>
            <a:endParaRPr lang="fr-FR" dirty="0"/>
          </a:p>
        </p:txBody>
      </p:sp>
      <p:grpSp>
        <p:nvGrpSpPr>
          <p:cNvPr id="5" name="Groupe 4"/>
          <p:cNvGrpSpPr/>
          <p:nvPr/>
        </p:nvGrpSpPr>
        <p:grpSpPr>
          <a:xfrm>
            <a:off x="407669" y="1046059"/>
            <a:ext cx="8256271" cy="4468621"/>
            <a:chOff x="407669" y="1046058"/>
            <a:chExt cx="9817125" cy="5216235"/>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7092" t="28855" r="39069" b="38204"/>
            <a:stretch/>
          </p:blipFill>
          <p:spPr>
            <a:xfrm>
              <a:off x="407669" y="1046058"/>
              <a:ext cx="9817125" cy="5216235"/>
            </a:xfrm>
            <a:prstGeom prst="rect">
              <a:avLst/>
            </a:prstGeom>
          </p:spPr>
        </p:pic>
        <p:sp>
          <p:nvSpPr>
            <p:cNvPr id="6" name="Ellipse 5"/>
            <p:cNvSpPr/>
            <p:nvPr/>
          </p:nvSpPr>
          <p:spPr>
            <a:xfrm>
              <a:off x="4217084" y="4080472"/>
              <a:ext cx="1596975" cy="1672628"/>
            </a:xfrm>
            <a:prstGeom prst="ellips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2410547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14433</TotalTime>
  <Words>3018</Words>
  <Application>Microsoft Office PowerPoint</Application>
  <PresentationFormat>Affichage à l'écran (4:3)</PresentationFormat>
  <Paragraphs>414</Paragraphs>
  <Slides>31</Slides>
  <Notes>16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Adobe Arabic</vt:lpstr>
      <vt:lpstr>AdPro LT Std</vt:lpstr>
      <vt:lpstr>AdPro LT Std Black</vt:lpstr>
      <vt:lpstr>Arial</vt:lpstr>
      <vt:lpstr>Calibri</vt:lpstr>
      <vt:lpstr>Calibri Light</vt:lpstr>
      <vt:lpstr>Calibri-BoldItalic</vt:lpstr>
      <vt:lpstr>Leelawadee</vt:lpstr>
      <vt:lpstr>Wingdings</vt:lpstr>
      <vt:lpstr>Thème Office</vt:lpstr>
      <vt:lpstr>Présentation PowerPoint</vt:lpstr>
      <vt:lpstr>Sommaire</vt:lpstr>
      <vt:lpstr>Partie 1 :  Evolution des objectifs et cadre du Schéma </vt:lpstr>
      <vt:lpstr>1.a - Evolution des objectifs </vt:lpstr>
      <vt:lpstr>1.b – Le cadre : des invariants, deux variantes spatiales pour la RD</vt:lpstr>
      <vt:lpstr>Partie 2 :  L’accès piétons au village et la recomposition globale du stationnement </vt:lpstr>
      <vt:lpstr>2.a – Les accès et flux piétons</vt:lpstr>
      <vt:lpstr>2.b – Le parvis des auberges, un espace dédié au piéton à sécuriser</vt:lpstr>
      <vt:lpstr>2.c – La desserte des Bus, stationnement et parvis du snack</vt:lpstr>
      <vt:lpstr>Présentation PowerPoint</vt:lpstr>
      <vt:lpstr>2.d – Le Parking supérieur recomposé</vt:lpstr>
      <vt:lpstr>2.e – Le parking sous-terrain dédié aux riverains</vt:lpstr>
      <vt:lpstr>2.f Bilan global du stationnement recomposé – actuel / projet</vt:lpstr>
      <vt:lpstr>2.g Bilan global du stationnement recomposé – programme/projet</vt:lpstr>
      <vt:lpstr>Partie 3 :  La faisabilité de l’ensemble bâti commerces/logements</vt:lpstr>
      <vt:lpstr>Présentation PowerPoint</vt:lpstr>
      <vt:lpstr>Présentation PowerPoint</vt:lpstr>
      <vt:lpstr>Présentation PowerPoint</vt:lpstr>
      <vt:lpstr>Présentation PowerPoint</vt:lpstr>
      <vt:lpstr>Présentation PowerPoint</vt:lpstr>
      <vt:lpstr>Partie 4 :  Traitement de la halle et de la place</vt:lpstr>
      <vt:lpstr>4.1 - Traitement de la Halle Intentions et vocabulaire</vt:lpstr>
      <vt:lpstr>4.2 - Traitement de la Halle positionnement dans l’espace</vt:lpstr>
      <vt:lpstr>4.3 – Plan masse retenu avec halle et voirie dévoyée</vt:lpstr>
      <vt:lpstr>4.4 – La voirie sur la place</vt:lpstr>
      <vt:lpstr>4.6 – Photo montage du projet dans son contexte</vt:lpstr>
      <vt:lpstr>Partie 5 :  Palettes de teintes, traitements et mobilier</vt:lpstr>
      <vt:lpstr>Présentation PowerPoint</vt:lpstr>
      <vt:lpstr>5.2 – Typologies de mobilier d’agrément pour la place</vt:lpstr>
      <vt:lpstr>5.3 – Références de revêtements de sols</vt:lpstr>
      <vt:lpstr>5.4 – Images mobilier d’agrément pour le pré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GONDOLO</dc:creator>
  <cp:lastModifiedBy>jean champeaux</cp:lastModifiedBy>
  <cp:revision>896</cp:revision>
  <cp:lastPrinted>2019-08-01T12:56:07Z</cp:lastPrinted>
  <dcterms:created xsi:type="dcterms:W3CDTF">2016-11-04T14:17:36Z</dcterms:created>
  <dcterms:modified xsi:type="dcterms:W3CDTF">2020-09-10T08:20:58Z</dcterms:modified>
</cp:coreProperties>
</file>